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7" r:id="rId14"/>
    <p:sldId id="278" r:id="rId15"/>
    <p:sldId id="279" r:id="rId16"/>
    <p:sldId id="280" r:id="rId17"/>
    <p:sldId id="268" r:id="rId18"/>
    <p:sldId id="269" r:id="rId19"/>
    <p:sldId id="270" r:id="rId20"/>
    <p:sldId id="271" r:id="rId21"/>
    <p:sldId id="272" r:id="rId22"/>
    <p:sldId id="273" r:id="rId23"/>
    <p:sldId id="274" r:id="rId24"/>
    <p:sldId id="275" r:id="rId25"/>
    <p:sldId id="276" r:id="rId26"/>
  </p:sldIdLst>
  <p:sldSz cx="18288000" cy="10287000"/>
  <p:notesSz cx="6858000" cy="9144000"/>
  <p:embeddedFontLst>
    <p:embeddedFont>
      <p:font typeface="Arimo" panose="020B0604020202020204" charset="0"/>
      <p:regular r:id="rId27"/>
    </p:embeddedFont>
    <p:embeddedFont>
      <p:font typeface="Calibri" panose="020F0502020204030204" pitchFamily="34" charset="0"/>
      <p:regular r:id="rId28"/>
      <p:bold r:id="rId29"/>
      <p:italic r:id="rId30"/>
      <p:boldItalic r:id="rId31"/>
    </p:embeddedFont>
    <p:embeddedFont>
      <p:font typeface="Clear Sans" panose="020B0604020202020204" charset="0"/>
      <p:regular r:id="rId32"/>
    </p:embeddedFont>
    <p:embeddedFont>
      <p:font typeface="Clear Sans Bold" panose="020B0604020202020204" charset="0"/>
      <p:regular r:id="rId33"/>
    </p:embeddedFont>
    <p:embeddedFont>
      <p:font typeface="Francois One" panose="020B0604020202020204" charset="0"/>
      <p:regular r:id="rId34"/>
    </p:embeddedFont>
    <p:embeddedFont>
      <p:font typeface="Garet" panose="020B0604020202020204" charset="0"/>
      <p:regular r:id="rId35"/>
    </p:embeddedFont>
    <p:embeddedFont>
      <p:font typeface="Garet Light" panose="020B0604020202020204" charset="0"/>
      <p:regular r:id="rId36"/>
    </p:embeddedFont>
    <p:embeddedFont>
      <p:font typeface="Montserrat" panose="00000500000000000000" pitchFamily="2" charset="0"/>
      <p:regular r:id="rId37"/>
      <p:bold r:id="rId38"/>
      <p:italic r:id="rId39"/>
      <p:boldItalic r:id="rId40"/>
    </p:embeddedFont>
    <p:embeddedFont>
      <p:font typeface="Montserrat Bold" panose="00000800000000000000" charset="0"/>
      <p:regular r:id="rId41"/>
    </p:embeddedFont>
    <p:embeddedFont>
      <p:font typeface="Montserrat Italics" panose="020B0604020202020204" charset="0"/>
      <p:regular r:id="rId42"/>
    </p:embeddedFont>
    <p:embeddedFont>
      <p:font typeface="Telegraf" panose="020B0604020202020204" charset="0"/>
      <p:regular r:id="rId43"/>
    </p:embeddedFont>
    <p:embeddedFont>
      <p:font typeface="Telegraf Bold" panose="020B0604020202020204" charset="0"/>
      <p:regular r:id="rId44"/>
    </p:embeddedFont>
    <p:embeddedFont>
      <p:font typeface="Tomorrow" panose="020B0604020202020204" charset="0"/>
      <p:regular r:id="rId4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37" d="100"/>
          <a:sy n="37" d="100"/>
        </p:scale>
        <p:origin x="1060" y="4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font" Target="fonts/font1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3.svg"/><Relationship Id="rId7" Type="http://schemas.openxmlformats.org/officeDocument/2006/relationships/image" Target="../media/image14.pn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sv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19.sv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19.sv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19.sv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19.sv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19.sv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11.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11.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11.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 Id="rId9" Type="http://schemas.openxmlformats.org/officeDocument/2006/relationships/image" Target="../media/image11.svg"/></Relationships>
</file>

<file path=ppt/slides/_rels/slide20.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11.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11.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3.svg"/><Relationship Id="rId7" Type="http://schemas.openxmlformats.org/officeDocument/2006/relationships/image" Target="../media/image15.sv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9.svg"/><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13.svg"/><Relationship Id="rId7" Type="http://schemas.openxmlformats.org/officeDocument/2006/relationships/image" Target="../media/image15.sv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9.svg"/><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15.sv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1.svg"/><Relationship Id="rId7" Type="http://schemas.openxmlformats.org/officeDocument/2006/relationships/image" Target="../media/image17.sv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sv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1.svg"/><Relationship Id="rId7" Type="http://schemas.openxmlformats.org/officeDocument/2006/relationships/image" Target="../media/image17.sv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sv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Freeform 3"/>
          <p:cNvSpPr/>
          <p:nvPr/>
        </p:nvSpPr>
        <p:spPr>
          <a:xfrm>
            <a:off x="7827351" y="2283995"/>
            <a:ext cx="2633297" cy="1312163"/>
          </a:xfrm>
          <a:custGeom>
            <a:avLst/>
            <a:gdLst/>
            <a:ahLst/>
            <a:cxnLst/>
            <a:rect l="l" t="t" r="r" b="b"/>
            <a:pathLst>
              <a:path w="2633297" h="1312163">
                <a:moveTo>
                  <a:pt x="0" y="0"/>
                </a:moveTo>
                <a:lnTo>
                  <a:pt x="2633298" y="0"/>
                </a:lnTo>
                <a:lnTo>
                  <a:pt x="2633298" y="1312163"/>
                </a:lnTo>
                <a:lnTo>
                  <a:pt x="0" y="131216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6808141" y="2646717"/>
            <a:ext cx="2022321" cy="8460018"/>
            <a:chOff x="0" y="0"/>
            <a:chExt cx="532628" cy="2228153"/>
          </a:xfrm>
        </p:grpSpPr>
        <p:sp>
          <p:nvSpPr>
            <p:cNvPr id="5" name="Freeform 5"/>
            <p:cNvSpPr/>
            <p:nvPr/>
          </p:nvSpPr>
          <p:spPr>
            <a:xfrm>
              <a:off x="0" y="0"/>
              <a:ext cx="532628" cy="2228153"/>
            </a:xfrm>
            <a:custGeom>
              <a:avLst/>
              <a:gdLst/>
              <a:ahLst/>
              <a:cxnLst/>
              <a:rect l="l" t="t" r="r" b="b"/>
              <a:pathLst>
                <a:path w="532628" h="2228153">
                  <a:moveTo>
                    <a:pt x="0" y="0"/>
                  </a:moveTo>
                  <a:lnTo>
                    <a:pt x="532628" y="0"/>
                  </a:lnTo>
                  <a:lnTo>
                    <a:pt x="532628" y="2228153"/>
                  </a:lnTo>
                  <a:lnTo>
                    <a:pt x="0" y="2228153"/>
                  </a:lnTo>
                  <a:close/>
                </a:path>
              </a:pathLst>
            </a:custGeom>
            <a:solidFill>
              <a:srgbClr val="9F9F9F"/>
            </a:solidFill>
          </p:spPr>
        </p:sp>
        <p:sp>
          <p:nvSpPr>
            <p:cNvPr id="6" name="TextBox 6"/>
            <p:cNvSpPr txBox="1"/>
            <p:nvPr/>
          </p:nvSpPr>
          <p:spPr>
            <a:xfrm>
              <a:off x="0" y="-38100"/>
              <a:ext cx="532628" cy="2266253"/>
            </a:xfrm>
            <a:prstGeom prst="rect">
              <a:avLst/>
            </a:prstGeom>
          </p:spPr>
          <p:txBody>
            <a:bodyPr lIns="50800" tIns="50800" rIns="50800" bIns="50800" rtlCol="0" anchor="ctr"/>
            <a:lstStyle/>
            <a:p>
              <a:pPr algn="ctr">
                <a:lnSpc>
                  <a:spcPts val="3359"/>
                </a:lnSpc>
              </a:pPr>
              <a:endParaRPr/>
            </a:p>
          </p:txBody>
        </p:sp>
      </p:grpSp>
      <p:grpSp>
        <p:nvGrpSpPr>
          <p:cNvPr id="7" name="Group 7"/>
          <p:cNvGrpSpPr/>
          <p:nvPr/>
        </p:nvGrpSpPr>
        <p:grpSpPr>
          <a:xfrm>
            <a:off x="686387" y="-607424"/>
            <a:ext cx="3709695" cy="1015735"/>
            <a:chOff x="0" y="0"/>
            <a:chExt cx="977039" cy="267519"/>
          </a:xfrm>
        </p:grpSpPr>
        <p:sp>
          <p:nvSpPr>
            <p:cNvPr id="8" name="Freeform 8"/>
            <p:cNvSpPr/>
            <p:nvPr/>
          </p:nvSpPr>
          <p:spPr>
            <a:xfrm>
              <a:off x="0" y="0"/>
              <a:ext cx="977039" cy="267519"/>
            </a:xfrm>
            <a:custGeom>
              <a:avLst/>
              <a:gdLst/>
              <a:ahLst/>
              <a:cxnLst/>
              <a:rect l="l" t="t" r="r" b="b"/>
              <a:pathLst>
                <a:path w="977039" h="267519">
                  <a:moveTo>
                    <a:pt x="0" y="0"/>
                  </a:moveTo>
                  <a:lnTo>
                    <a:pt x="977039" y="0"/>
                  </a:lnTo>
                  <a:lnTo>
                    <a:pt x="977039" y="267519"/>
                  </a:lnTo>
                  <a:lnTo>
                    <a:pt x="0" y="267519"/>
                  </a:lnTo>
                  <a:close/>
                </a:path>
              </a:pathLst>
            </a:custGeom>
            <a:solidFill>
              <a:srgbClr val="9F9F9F"/>
            </a:solidFill>
          </p:spPr>
        </p:sp>
        <p:sp>
          <p:nvSpPr>
            <p:cNvPr id="9" name="TextBox 9"/>
            <p:cNvSpPr txBox="1"/>
            <p:nvPr/>
          </p:nvSpPr>
          <p:spPr>
            <a:xfrm>
              <a:off x="0" y="-38100"/>
              <a:ext cx="977039" cy="305619"/>
            </a:xfrm>
            <a:prstGeom prst="rect">
              <a:avLst/>
            </a:prstGeom>
          </p:spPr>
          <p:txBody>
            <a:bodyPr lIns="50800" tIns="50800" rIns="50800" bIns="50800" rtlCol="0" anchor="ctr"/>
            <a:lstStyle/>
            <a:p>
              <a:pPr algn="ctr">
                <a:lnSpc>
                  <a:spcPts val="3359"/>
                </a:lnSpc>
              </a:pPr>
              <a:endParaRPr/>
            </a:p>
          </p:txBody>
        </p:sp>
      </p:grpSp>
      <p:grpSp>
        <p:nvGrpSpPr>
          <p:cNvPr id="10" name="Group 10"/>
          <p:cNvGrpSpPr/>
          <p:nvPr/>
        </p:nvGrpSpPr>
        <p:grpSpPr>
          <a:xfrm>
            <a:off x="1988599" y="7022439"/>
            <a:ext cx="738450" cy="1015735"/>
            <a:chOff x="0" y="0"/>
            <a:chExt cx="194489" cy="267519"/>
          </a:xfrm>
        </p:grpSpPr>
        <p:sp>
          <p:nvSpPr>
            <p:cNvPr id="11" name="Freeform 11"/>
            <p:cNvSpPr/>
            <p:nvPr/>
          </p:nvSpPr>
          <p:spPr>
            <a:xfrm>
              <a:off x="0" y="0"/>
              <a:ext cx="194489" cy="267519"/>
            </a:xfrm>
            <a:custGeom>
              <a:avLst/>
              <a:gdLst/>
              <a:ahLst/>
              <a:cxnLst/>
              <a:rect l="l" t="t" r="r" b="b"/>
              <a:pathLst>
                <a:path w="194489" h="267519">
                  <a:moveTo>
                    <a:pt x="0" y="0"/>
                  </a:moveTo>
                  <a:lnTo>
                    <a:pt x="194489" y="0"/>
                  </a:lnTo>
                  <a:lnTo>
                    <a:pt x="194489" y="267519"/>
                  </a:lnTo>
                  <a:lnTo>
                    <a:pt x="0" y="267519"/>
                  </a:lnTo>
                  <a:close/>
                </a:path>
              </a:pathLst>
            </a:custGeom>
            <a:solidFill>
              <a:srgbClr val="9F9F9F"/>
            </a:solidFill>
          </p:spPr>
        </p:sp>
        <p:sp>
          <p:nvSpPr>
            <p:cNvPr id="12" name="TextBox 12"/>
            <p:cNvSpPr txBox="1"/>
            <p:nvPr/>
          </p:nvSpPr>
          <p:spPr>
            <a:xfrm>
              <a:off x="0" y="-38100"/>
              <a:ext cx="194489" cy="305619"/>
            </a:xfrm>
            <a:prstGeom prst="rect">
              <a:avLst/>
            </a:prstGeom>
          </p:spPr>
          <p:txBody>
            <a:bodyPr lIns="50800" tIns="50800" rIns="50800" bIns="50800" rtlCol="0" anchor="ctr"/>
            <a:lstStyle/>
            <a:p>
              <a:pPr algn="ctr">
                <a:lnSpc>
                  <a:spcPts val="3359"/>
                </a:lnSpc>
              </a:pPr>
              <a:endParaRPr/>
            </a:p>
          </p:txBody>
        </p:sp>
      </p:grpSp>
      <p:sp>
        <p:nvSpPr>
          <p:cNvPr id="13" name="TextBox 13"/>
          <p:cNvSpPr txBox="1"/>
          <p:nvPr/>
        </p:nvSpPr>
        <p:spPr>
          <a:xfrm>
            <a:off x="1028700" y="3246761"/>
            <a:ext cx="16230600" cy="3454133"/>
          </a:xfrm>
          <a:prstGeom prst="rect">
            <a:avLst/>
          </a:prstGeom>
        </p:spPr>
        <p:txBody>
          <a:bodyPr lIns="0" tIns="0" rIns="0" bIns="0" rtlCol="0" anchor="t">
            <a:spAutoFit/>
          </a:bodyPr>
          <a:lstStyle/>
          <a:p>
            <a:pPr algn="ctr">
              <a:lnSpc>
                <a:spcPts val="13839"/>
              </a:lnSpc>
            </a:pPr>
            <a:r>
              <a:rPr lang="en-US" sz="9885">
                <a:solidFill>
                  <a:srgbClr val="000000"/>
                </a:solidFill>
                <a:latin typeface="Tomorrow"/>
              </a:rPr>
              <a:t>Thuật toán giao dịch chứng khoán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sp>
        <p:nvSpPr>
          <p:cNvPr id="2" name="Freeform 2"/>
          <p:cNvSpPr/>
          <p:nvPr/>
        </p:nvSpPr>
        <p:spPr>
          <a:xfrm>
            <a:off x="12742661" y="798055"/>
            <a:ext cx="3134903" cy="9269874"/>
          </a:xfrm>
          <a:custGeom>
            <a:avLst/>
            <a:gdLst/>
            <a:ahLst/>
            <a:cxnLst/>
            <a:rect l="l" t="t" r="r" b="b"/>
            <a:pathLst>
              <a:path w="3134903" h="9269874">
                <a:moveTo>
                  <a:pt x="0" y="0"/>
                </a:moveTo>
                <a:lnTo>
                  <a:pt x="3134903" y="0"/>
                </a:lnTo>
                <a:lnTo>
                  <a:pt x="3134903" y="9269874"/>
                </a:lnTo>
                <a:lnTo>
                  <a:pt x="0" y="926987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5400000">
            <a:off x="14136914" y="2867534"/>
            <a:ext cx="3594688" cy="3248291"/>
          </a:xfrm>
          <a:custGeom>
            <a:avLst/>
            <a:gdLst/>
            <a:ahLst/>
            <a:cxnLst/>
            <a:rect l="l" t="t" r="r" b="b"/>
            <a:pathLst>
              <a:path w="3594688" h="3248291">
                <a:moveTo>
                  <a:pt x="0" y="0"/>
                </a:moveTo>
                <a:lnTo>
                  <a:pt x="3594688" y="0"/>
                </a:lnTo>
                <a:lnTo>
                  <a:pt x="3594688" y="3248291"/>
                </a:lnTo>
                <a:lnTo>
                  <a:pt x="0" y="324829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208641" y="5432992"/>
            <a:ext cx="17870718" cy="3597668"/>
          </a:xfrm>
          <a:custGeom>
            <a:avLst/>
            <a:gdLst/>
            <a:ahLst/>
            <a:cxnLst/>
            <a:rect l="l" t="t" r="r" b="b"/>
            <a:pathLst>
              <a:path w="17870718" h="3597668">
                <a:moveTo>
                  <a:pt x="0" y="0"/>
                </a:moveTo>
                <a:lnTo>
                  <a:pt x="17870718" y="0"/>
                </a:lnTo>
                <a:lnTo>
                  <a:pt x="17870718" y="3597668"/>
                </a:lnTo>
                <a:lnTo>
                  <a:pt x="0" y="3597668"/>
                </a:lnTo>
                <a:lnTo>
                  <a:pt x="0" y="0"/>
                </a:lnTo>
                <a:close/>
              </a:path>
            </a:pathLst>
          </a:custGeom>
          <a:blipFill>
            <a:blip r:embed="rId6"/>
            <a:stretch>
              <a:fillRect l="-1852" r="-1852" b="-3866"/>
            </a:stretch>
          </a:blipFill>
        </p:spPr>
      </p:sp>
      <p:sp>
        <p:nvSpPr>
          <p:cNvPr id="5" name="TextBox 5"/>
          <p:cNvSpPr txBox="1"/>
          <p:nvPr/>
        </p:nvSpPr>
        <p:spPr>
          <a:xfrm>
            <a:off x="393823" y="2283072"/>
            <a:ext cx="9843385" cy="2466915"/>
          </a:xfrm>
          <a:prstGeom prst="rect">
            <a:avLst/>
          </a:prstGeom>
        </p:spPr>
        <p:txBody>
          <a:bodyPr lIns="0" tIns="0" rIns="0" bIns="0" rtlCol="0" anchor="t">
            <a:spAutoFit/>
          </a:bodyPr>
          <a:lstStyle/>
          <a:p>
            <a:pPr marL="0" lvl="0" indent="0" algn="l">
              <a:lnSpc>
                <a:spcPts val="3906"/>
              </a:lnSpc>
              <a:spcBef>
                <a:spcPct val="0"/>
              </a:spcBef>
            </a:pPr>
            <a:r>
              <a:rPr lang="en-US" sz="3004" u="none" strike="noStrike" spc="90">
                <a:solidFill>
                  <a:srgbClr val="000000"/>
                </a:solidFill>
                <a:latin typeface="Clear Sans"/>
              </a:rPr>
              <a:t> Sử dụng Plotly để vẽ biểu đồ nến và các đường cho các chỉ báo kỹ thuật, cũng như hiển thị các điểm đặc biệt trên đồ thị. </a:t>
            </a:r>
          </a:p>
          <a:p>
            <a:pPr marL="0" lvl="0" indent="0" algn="l">
              <a:lnSpc>
                <a:spcPts val="3906"/>
              </a:lnSpc>
              <a:spcBef>
                <a:spcPct val="0"/>
              </a:spcBef>
            </a:pPr>
            <a:r>
              <a:rPr lang="en-US" sz="3004" u="none" strike="noStrike" spc="90">
                <a:solidFill>
                  <a:srgbClr val="000000"/>
                </a:solidFill>
                <a:latin typeface="Clear Sans"/>
              </a:rPr>
              <a:t>  --&gt; Giúp trực quan hóa dữ liệu và kết quả của chiến lược giao dịch.</a:t>
            </a:r>
          </a:p>
        </p:txBody>
      </p:sp>
      <p:grpSp>
        <p:nvGrpSpPr>
          <p:cNvPr id="6" name="Group 6"/>
          <p:cNvGrpSpPr/>
          <p:nvPr/>
        </p:nvGrpSpPr>
        <p:grpSpPr>
          <a:xfrm>
            <a:off x="393823" y="-108701"/>
            <a:ext cx="13771428" cy="2274803"/>
            <a:chOff x="0" y="0"/>
            <a:chExt cx="18361904" cy="3033071"/>
          </a:xfrm>
        </p:grpSpPr>
        <p:sp>
          <p:nvSpPr>
            <p:cNvPr id="7" name="Freeform 7"/>
            <p:cNvSpPr/>
            <p:nvPr/>
          </p:nvSpPr>
          <p:spPr>
            <a:xfrm>
              <a:off x="11319584" y="0"/>
              <a:ext cx="7042319" cy="1331639"/>
            </a:xfrm>
            <a:custGeom>
              <a:avLst/>
              <a:gdLst/>
              <a:ahLst/>
              <a:cxnLst/>
              <a:rect l="l" t="t" r="r" b="b"/>
              <a:pathLst>
                <a:path w="7042319" h="1331639">
                  <a:moveTo>
                    <a:pt x="0" y="0"/>
                  </a:moveTo>
                  <a:lnTo>
                    <a:pt x="7042320" y="0"/>
                  </a:lnTo>
                  <a:lnTo>
                    <a:pt x="7042320" y="1331639"/>
                  </a:lnTo>
                  <a:lnTo>
                    <a:pt x="0" y="1331639"/>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8" name="Group 8"/>
            <p:cNvGrpSpPr/>
            <p:nvPr/>
          </p:nvGrpSpPr>
          <p:grpSpPr>
            <a:xfrm>
              <a:off x="933342" y="1171703"/>
              <a:ext cx="11838173" cy="1861368"/>
              <a:chOff x="0" y="0"/>
              <a:chExt cx="2338405" cy="367678"/>
            </a:xfrm>
          </p:grpSpPr>
          <p:sp>
            <p:nvSpPr>
              <p:cNvPr id="9" name="Freeform 9"/>
              <p:cNvSpPr/>
              <p:nvPr/>
            </p:nvSpPr>
            <p:spPr>
              <a:xfrm>
                <a:off x="0" y="0"/>
                <a:ext cx="2338405" cy="367678"/>
              </a:xfrm>
              <a:custGeom>
                <a:avLst/>
                <a:gdLst/>
                <a:ahLst/>
                <a:cxnLst/>
                <a:rect l="l" t="t" r="r" b="b"/>
                <a:pathLst>
                  <a:path w="2338405" h="367678">
                    <a:moveTo>
                      <a:pt x="0" y="0"/>
                    </a:moveTo>
                    <a:lnTo>
                      <a:pt x="2338405" y="0"/>
                    </a:lnTo>
                    <a:lnTo>
                      <a:pt x="2338405" y="367678"/>
                    </a:lnTo>
                    <a:lnTo>
                      <a:pt x="0" y="367678"/>
                    </a:lnTo>
                    <a:close/>
                  </a:path>
                </a:pathLst>
              </a:custGeom>
              <a:solidFill>
                <a:srgbClr val="FFFFFF"/>
              </a:solidFill>
            </p:spPr>
          </p:sp>
          <p:sp>
            <p:nvSpPr>
              <p:cNvPr id="10" name="TextBox 10"/>
              <p:cNvSpPr txBox="1"/>
              <p:nvPr/>
            </p:nvSpPr>
            <p:spPr>
              <a:xfrm>
                <a:off x="0" y="-38100"/>
                <a:ext cx="2338405" cy="405778"/>
              </a:xfrm>
              <a:prstGeom prst="rect">
                <a:avLst/>
              </a:prstGeom>
            </p:spPr>
            <p:txBody>
              <a:bodyPr lIns="50800" tIns="50800" rIns="50800" bIns="50800" rtlCol="0" anchor="ctr"/>
              <a:lstStyle/>
              <a:p>
                <a:pPr algn="ctr">
                  <a:lnSpc>
                    <a:spcPts val="3359"/>
                  </a:lnSpc>
                </a:pPr>
                <a:endParaRPr/>
              </a:p>
            </p:txBody>
          </p:sp>
        </p:grpSp>
        <p:grpSp>
          <p:nvGrpSpPr>
            <p:cNvPr id="11" name="Group 11"/>
            <p:cNvGrpSpPr/>
            <p:nvPr/>
          </p:nvGrpSpPr>
          <p:grpSpPr>
            <a:xfrm>
              <a:off x="0" y="665819"/>
              <a:ext cx="11838173" cy="1861368"/>
              <a:chOff x="0" y="0"/>
              <a:chExt cx="2338405" cy="367678"/>
            </a:xfrm>
          </p:grpSpPr>
          <p:sp>
            <p:nvSpPr>
              <p:cNvPr id="12" name="Freeform 12"/>
              <p:cNvSpPr/>
              <p:nvPr/>
            </p:nvSpPr>
            <p:spPr>
              <a:xfrm>
                <a:off x="0" y="0"/>
                <a:ext cx="2338405" cy="367678"/>
              </a:xfrm>
              <a:custGeom>
                <a:avLst/>
                <a:gdLst/>
                <a:ahLst/>
                <a:cxnLst/>
                <a:rect l="l" t="t" r="r" b="b"/>
                <a:pathLst>
                  <a:path w="2338405" h="367678">
                    <a:moveTo>
                      <a:pt x="0" y="0"/>
                    </a:moveTo>
                    <a:lnTo>
                      <a:pt x="2338405" y="0"/>
                    </a:lnTo>
                    <a:lnTo>
                      <a:pt x="2338405" y="367678"/>
                    </a:lnTo>
                    <a:lnTo>
                      <a:pt x="0" y="367678"/>
                    </a:lnTo>
                    <a:close/>
                  </a:path>
                </a:pathLst>
              </a:custGeom>
              <a:solidFill>
                <a:srgbClr val="9F9F9F"/>
              </a:solidFill>
            </p:spPr>
          </p:sp>
          <p:sp>
            <p:nvSpPr>
              <p:cNvPr id="13" name="TextBox 13"/>
              <p:cNvSpPr txBox="1"/>
              <p:nvPr/>
            </p:nvSpPr>
            <p:spPr>
              <a:xfrm>
                <a:off x="0" y="-38100"/>
                <a:ext cx="2338405" cy="405778"/>
              </a:xfrm>
              <a:prstGeom prst="rect">
                <a:avLst/>
              </a:prstGeom>
            </p:spPr>
            <p:txBody>
              <a:bodyPr lIns="50800" tIns="50800" rIns="50800" bIns="50800" rtlCol="0" anchor="ctr"/>
              <a:lstStyle/>
              <a:p>
                <a:pPr algn="ctr">
                  <a:lnSpc>
                    <a:spcPts val="3359"/>
                  </a:lnSpc>
                </a:pPr>
                <a:endParaRPr/>
              </a:p>
            </p:txBody>
          </p:sp>
        </p:grpSp>
        <p:sp>
          <p:nvSpPr>
            <p:cNvPr id="14" name="TextBox 14"/>
            <p:cNvSpPr txBox="1"/>
            <p:nvPr/>
          </p:nvSpPr>
          <p:spPr>
            <a:xfrm>
              <a:off x="315574" y="953159"/>
              <a:ext cx="12391216" cy="1173692"/>
            </a:xfrm>
            <a:prstGeom prst="rect">
              <a:avLst/>
            </a:prstGeom>
          </p:spPr>
          <p:txBody>
            <a:bodyPr lIns="0" tIns="0" rIns="0" bIns="0" rtlCol="0" anchor="t">
              <a:spAutoFit/>
            </a:bodyPr>
            <a:lstStyle/>
            <a:p>
              <a:pPr>
                <a:lnSpc>
                  <a:spcPts val="7000"/>
                </a:lnSpc>
              </a:pPr>
              <a:r>
                <a:rPr lang="en-US" sz="5000">
                  <a:solidFill>
                    <a:srgbClr val="000000"/>
                  </a:solidFill>
                  <a:latin typeface="Telegraf"/>
                </a:rPr>
                <a:t>4. Biểu đồ hóa dữ liệu</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grpSp>
        <p:nvGrpSpPr>
          <p:cNvPr id="2" name="Group 2"/>
          <p:cNvGrpSpPr/>
          <p:nvPr/>
        </p:nvGrpSpPr>
        <p:grpSpPr>
          <a:xfrm>
            <a:off x="-608531" y="514350"/>
            <a:ext cx="1192202" cy="9258300"/>
            <a:chOff x="0" y="0"/>
            <a:chExt cx="313995" cy="2438400"/>
          </a:xfrm>
        </p:grpSpPr>
        <p:sp>
          <p:nvSpPr>
            <p:cNvPr id="3" name="Freeform 3"/>
            <p:cNvSpPr/>
            <p:nvPr/>
          </p:nvSpPr>
          <p:spPr>
            <a:xfrm>
              <a:off x="0" y="0"/>
              <a:ext cx="313995" cy="2438400"/>
            </a:xfrm>
            <a:custGeom>
              <a:avLst/>
              <a:gdLst/>
              <a:ahLst/>
              <a:cxnLst/>
              <a:rect l="l" t="t" r="r" b="b"/>
              <a:pathLst>
                <a:path w="313995" h="2438400">
                  <a:moveTo>
                    <a:pt x="0" y="0"/>
                  </a:moveTo>
                  <a:lnTo>
                    <a:pt x="313995" y="0"/>
                  </a:lnTo>
                  <a:lnTo>
                    <a:pt x="313995" y="2438400"/>
                  </a:lnTo>
                  <a:lnTo>
                    <a:pt x="0" y="2438400"/>
                  </a:lnTo>
                  <a:close/>
                </a:path>
              </a:pathLst>
            </a:custGeom>
            <a:solidFill>
              <a:srgbClr val="9F9F9F"/>
            </a:solidFill>
          </p:spPr>
        </p:sp>
        <p:sp>
          <p:nvSpPr>
            <p:cNvPr id="4" name="TextBox 4"/>
            <p:cNvSpPr txBox="1"/>
            <p:nvPr/>
          </p:nvSpPr>
          <p:spPr>
            <a:xfrm>
              <a:off x="0" y="-38100"/>
              <a:ext cx="313995" cy="2476500"/>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17704329" y="514350"/>
            <a:ext cx="1192202" cy="9258300"/>
            <a:chOff x="0" y="0"/>
            <a:chExt cx="313995" cy="2438400"/>
          </a:xfrm>
        </p:grpSpPr>
        <p:sp>
          <p:nvSpPr>
            <p:cNvPr id="6" name="Freeform 6"/>
            <p:cNvSpPr/>
            <p:nvPr/>
          </p:nvSpPr>
          <p:spPr>
            <a:xfrm>
              <a:off x="0" y="0"/>
              <a:ext cx="313995" cy="2438400"/>
            </a:xfrm>
            <a:custGeom>
              <a:avLst/>
              <a:gdLst/>
              <a:ahLst/>
              <a:cxnLst/>
              <a:rect l="l" t="t" r="r" b="b"/>
              <a:pathLst>
                <a:path w="313995" h="2438400">
                  <a:moveTo>
                    <a:pt x="0" y="0"/>
                  </a:moveTo>
                  <a:lnTo>
                    <a:pt x="313995" y="0"/>
                  </a:lnTo>
                  <a:lnTo>
                    <a:pt x="313995" y="2438400"/>
                  </a:lnTo>
                  <a:lnTo>
                    <a:pt x="0" y="2438400"/>
                  </a:lnTo>
                  <a:close/>
                </a:path>
              </a:pathLst>
            </a:custGeom>
            <a:solidFill>
              <a:srgbClr val="9F9F9F"/>
            </a:solidFill>
          </p:spPr>
        </p:sp>
        <p:sp>
          <p:nvSpPr>
            <p:cNvPr id="7" name="TextBox 7"/>
            <p:cNvSpPr txBox="1"/>
            <p:nvPr/>
          </p:nvSpPr>
          <p:spPr>
            <a:xfrm>
              <a:off x="0" y="-38100"/>
              <a:ext cx="313995" cy="2476500"/>
            </a:xfrm>
            <a:prstGeom prst="rect">
              <a:avLst/>
            </a:prstGeom>
          </p:spPr>
          <p:txBody>
            <a:bodyPr lIns="50800" tIns="50800" rIns="50800" bIns="50800" rtlCol="0" anchor="ctr"/>
            <a:lstStyle/>
            <a:p>
              <a:pPr algn="ctr">
                <a:lnSpc>
                  <a:spcPts val="3359"/>
                </a:lnSpc>
              </a:pPr>
              <a:endParaRPr/>
            </a:p>
          </p:txBody>
        </p:sp>
      </p:grpSp>
      <p:sp>
        <p:nvSpPr>
          <p:cNvPr id="8" name="Freeform 8"/>
          <p:cNvSpPr/>
          <p:nvPr/>
        </p:nvSpPr>
        <p:spPr>
          <a:xfrm>
            <a:off x="5667966" y="1452830"/>
            <a:ext cx="11047505" cy="11752664"/>
          </a:xfrm>
          <a:custGeom>
            <a:avLst/>
            <a:gdLst/>
            <a:ahLst/>
            <a:cxnLst/>
            <a:rect l="l" t="t" r="r" b="b"/>
            <a:pathLst>
              <a:path w="11047505" h="11752664">
                <a:moveTo>
                  <a:pt x="0" y="0"/>
                </a:moveTo>
                <a:lnTo>
                  <a:pt x="11047505" y="0"/>
                </a:lnTo>
                <a:lnTo>
                  <a:pt x="11047505" y="11752665"/>
                </a:lnTo>
                <a:lnTo>
                  <a:pt x="0" y="117526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TextBox 9"/>
          <p:cNvSpPr txBox="1"/>
          <p:nvPr/>
        </p:nvSpPr>
        <p:spPr>
          <a:xfrm>
            <a:off x="861365" y="5840091"/>
            <a:ext cx="11552623" cy="2806694"/>
          </a:xfrm>
          <a:prstGeom prst="rect">
            <a:avLst/>
          </a:prstGeom>
        </p:spPr>
        <p:txBody>
          <a:bodyPr lIns="0" tIns="0" rIns="0" bIns="0" rtlCol="0" anchor="t">
            <a:spAutoFit/>
          </a:bodyPr>
          <a:lstStyle/>
          <a:p>
            <a:pPr algn="ctr">
              <a:lnSpc>
                <a:spcPts val="11200"/>
              </a:lnSpc>
            </a:pPr>
            <a:r>
              <a:rPr lang="en-US" sz="8000" dirty="0">
                <a:solidFill>
                  <a:srgbClr val="000000"/>
                </a:solidFill>
                <a:latin typeface="Tomorrow"/>
              </a:rPr>
              <a:t> III. </a:t>
            </a:r>
            <a:r>
              <a:rPr lang="en-US" sz="8000" dirty="0" err="1">
                <a:solidFill>
                  <a:srgbClr val="000000"/>
                </a:solidFill>
                <a:latin typeface="Tomorrow"/>
              </a:rPr>
              <a:t>Đánh</a:t>
            </a:r>
            <a:r>
              <a:rPr lang="en-US" sz="8000" dirty="0">
                <a:solidFill>
                  <a:srgbClr val="000000"/>
                </a:solidFill>
                <a:latin typeface="Tomorrow"/>
              </a:rPr>
              <a:t> </a:t>
            </a:r>
            <a:r>
              <a:rPr lang="en-US" sz="8000" dirty="0" err="1">
                <a:solidFill>
                  <a:srgbClr val="000000"/>
                </a:solidFill>
                <a:latin typeface="Tomorrow"/>
              </a:rPr>
              <a:t>giá</a:t>
            </a:r>
            <a:r>
              <a:rPr lang="en-US" sz="8000" dirty="0">
                <a:solidFill>
                  <a:srgbClr val="000000"/>
                </a:solidFill>
                <a:latin typeface="Tomorrow"/>
              </a:rPr>
              <a:t> </a:t>
            </a:r>
            <a:r>
              <a:rPr lang="en-US" sz="8000" dirty="0" err="1">
                <a:solidFill>
                  <a:srgbClr val="000000"/>
                </a:solidFill>
                <a:latin typeface="Tomorrow"/>
              </a:rPr>
              <a:t>hiệu</a:t>
            </a:r>
            <a:r>
              <a:rPr lang="en-US" sz="8000" dirty="0">
                <a:solidFill>
                  <a:srgbClr val="000000"/>
                </a:solidFill>
                <a:latin typeface="Tomorrow"/>
              </a:rPr>
              <a:t> </a:t>
            </a:r>
            <a:r>
              <a:rPr lang="en-US" sz="8000" dirty="0" err="1">
                <a:solidFill>
                  <a:srgbClr val="000000"/>
                </a:solidFill>
                <a:latin typeface="Tomorrow"/>
              </a:rPr>
              <a:t>suất</a:t>
            </a:r>
            <a:r>
              <a:rPr lang="en-US" sz="8000" dirty="0">
                <a:solidFill>
                  <a:srgbClr val="000000"/>
                </a:solidFill>
                <a:latin typeface="Tomorrow"/>
              </a:rPr>
              <a:t> </a:t>
            </a:r>
            <a:r>
              <a:rPr lang="en-US" sz="8000" dirty="0" err="1">
                <a:solidFill>
                  <a:srgbClr val="000000"/>
                </a:solidFill>
                <a:latin typeface="Tomorrow"/>
              </a:rPr>
              <a:t>thuật</a:t>
            </a:r>
            <a:r>
              <a:rPr lang="en-US" sz="8000" dirty="0">
                <a:solidFill>
                  <a:srgbClr val="000000"/>
                </a:solidFill>
                <a:latin typeface="Tomorrow"/>
              </a:rPr>
              <a:t> </a:t>
            </a:r>
            <a:r>
              <a:rPr lang="en-US" sz="8000" dirty="0" err="1">
                <a:solidFill>
                  <a:srgbClr val="000000"/>
                </a:solidFill>
                <a:latin typeface="Tomorrow"/>
              </a:rPr>
              <a:t>toán</a:t>
            </a:r>
            <a:endParaRPr lang="en-US" sz="8000" dirty="0">
              <a:solidFill>
                <a:srgbClr val="000000"/>
              </a:solidFill>
              <a:latin typeface="Tomorrow"/>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sp>
        <p:nvSpPr>
          <p:cNvPr id="2" name="Freeform 2"/>
          <p:cNvSpPr/>
          <p:nvPr/>
        </p:nvSpPr>
        <p:spPr>
          <a:xfrm>
            <a:off x="10346823" y="1041274"/>
            <a:ext cx="1773234" cy="1568095"/>
          </a:xfrm>
          <a:custGeom>
            <a:avLst/>
            <a:gdLst/>
            <a:ahLst/>
            <a:cxnLst/>
            <a:rect l="l" t="t" r="r" b="b"/>
            <a:pathLst>
              <a:path w="1773234" h="1568095">
                <a:moveTo>
                  <a:pt x="0" y="0"/>
                </a:moveTo>
                <a:lnTo>
                  <a:pt x="1773235" y="0"/>
                </a:lnTo>
                <a:lnTo>
                  <a:pt x="1773235" y="1568095"/>
                </a:lnTo>
                <a:lnTo>
                  <a:pt x="0" y="156809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3841354" y="7418911"/>
            <a:ext cx="3950352" cy="3493350"/>
          </a:xfrm>
          <a:custGeom>
            <a:avLst/>
            <a:gdLst/>
            <a:ahLst/>
            <a:cxnLst/>
            <a:rect l="l" t="t" r="r" b="b"/>
            <a:pathLst>
              <a:path w="3950352" h="3493350">
                <a:moveTo>
                  <a:pt x="0" y="0"/>
                </a:moveTo>
                <a:lnTo>
                  <a:pt x="3950352" y="0"/>
                </a:lnTo>
                <a:lnTo>
                  <a:pt x="3950352" y="3493351"/>
                </a:lnTo>
                <a:lnTo>
                  <a:pt x="0" y="34933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4443537" y="6467628"/>
            <a:ext cx="4769605" cy="4309989"/>
          </a:xfrm>
          <a:custGeom>
            <a:avLst/>
            <a:gdLst/>
            <a:ahLst/>
            <a:cxnLst/>
            <a:rect l="l" t="t" r="r" b="b"/>
            <a:pathLst>
              <a:path w="4769605" h="4309989">
                <a:moveTo>
                  <a:pt x="0" y="0"/>
                </a:moveTo>
                <a:lnTo>
                  <a:pt x="4769606" y="0"/>
                </a:lnTo>
                <a:lnTo>
                  <a:pt x="4769606" y="4309989"/>
                </a:lnTo>
                <a:lnTo>
                  <a:pt x="0" y="430998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5" name="Group 5"/>
          <p:cNvGrpSpPr/>
          <p:nvPr/>
        </p:nvGrpSpPr>
        <p:grpSpPr>
          <a:xfrm>
            <a:off x="-308943" y="1001364"/>
            <a:ext cx="7594432" cy="47625"/>
            <a:chOff x="0" y="0"/>
            <a:chExt cx="2000180" cy="12543"/>
          </a:xfrm>
        </p:grpSpPr>
        <p:sp>
          <p:nvSpPr>
            <p:cNvPr id="6" name="Freeform 6"/>
            <p:cNvSpPr/>
            <p:nvPr/>
          </p:nvSpPr>
          <p:spPr>
            <a:xfrm>
              <a:off x="0" y="0"/>
              <a:ext cx="2000180" cy="12543"/>
            </a:xfrm>
            <a:custGeom>
              <a:avLst/>
              <a:gdLst/>
              <a:ahLst/>
              <a:cxnLst/>
              <a:rect l="l" t="t" r="r" b="b"/>
              <a:pathLst>
                <a:path w="2000180" h="12543">
                  <a:moveTo>
                    <a:pt x="0" y="0"/>
                  </a:moveTo>
                  <a:lnTo>
                    <a:pt x="2000180" y="0"/>
                  </a:lnTo>
                  <a:lnTo>
                    <a:pt x="2000180" y="12543"/>
                  </a:lnTo>
                  <a:lnTo>
                    <a:pt x="0" y="12543"/>
                  </a:lnTo>
                  <a:close/>
                </a:path>
              </a:pathLst>
            </a:custGeom>
            <a:solidFill>
              <a:srgbClr val="9F9F9F"/>
            </a:solidFill>
          </p:spPr>
        </p:sp>
        <p:sp>
          <p:nvSpPr>
            <p:cNvPr id="7" name="TextBox 7"/>
            <p:cNvSpPr txBox="1"/>
            <p:nvPr/>
          </p:nvSpPr>
          <p:spPr>
            <a:xfrm>
              <a:off x="0" y="-38100"/>
              <a:ext cx="2000180" cy="50643"/>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308943" y="9470222"/>
            <a:ext cx="2552811" cy="816778"/>
            <a:chOff x="0" y="0"/>
            <a:chExt cx="672345" cy="215118"/>
          </a:xfrm>
        </p:grpSpPr>
        <p:sp>
          <p:nvSpPr>
            <p:cNvPr id="9" name="Freeform 9"/>
            <p:cNvSpPr/>
            <p:nvPr/>
          </p:nvSpPr>
          <p:spPr>
            <a:xfrm>
              <a:off x="0" y="0"/>
              <a:ext cx="672345" cy="215118"/>
            </a:xfrm>
            <a:custGeom>
              <a:avLst/>
              <a:gdLst/>
              <a:ahLst/>
              <a:cxnLst/>
              <a:rect l="l" t="t" r="r" b="b"/>
              <a:pathLst>
                <a:path w="672345" h="215118">
                  <a:moveTo>
                    <a:pt x="0" y="0"/>
                  </a:moveTo>
                  <a:lnTo>
                    <a:pt x="672345" y="0"/>
                  </a:lnTo>
                  <a:lnTo>
                    <a:pt x="672345" y="215118"/>
                  </a:lnTo>
                  <a:lnTo>
                    <a:pt x="0" y="215118"/>
                  </a:lnTo>
                  <a:close/>
                </a:path>
              </a:pathLst>
            </a:custGeom>
            <a:solidFill>
              <a:srgbClr val="9F9F9F"/>
            </a:solidFill>
          </p:spPr>
        </p:sp>
        <p:sp>
          <p:nvSpPr>
            <p:cNvPr id="10" name="TextBox 10"/>
            <p:cNvSpPr txBox="1"/>
            <p:nvPr/>
          </p:nvSpPr>
          <p:spPr>
            <a:xfrm>
              <a:off x="0" y="-38100"/>
              <a:ext cx="672345" cy="253218"/>
            </a:xfrm>
            <a:prstGeom prst="rect">
              <a:avLst/>
            </a:prstGeom>
          </p:spPr>
          <p:txBody>
            <a:bodyPr lIns="50800" tIns="50800" rIns="50800" bIns="50800" rtlCol="0" anchor="ctr"/>
            <a:lstStyle/>
            <a:p>
              <a:pPr algn="ctr">
                <a:lnSpc>
                  <a:spcPts val="3359"/>
                </a:lnSpc>
              </a:pPr>
              <a:endParaRPr/>
            </a:p>
          </p:txBody>
        </p:sp>
      </p:grpSp>
      <p:grpSp>
        <p:nvGrpSpPr>
          <p:cNvPr id="11" name="Group 11"/>
          <p:cNvGrpSpPr/>
          <p:nvPr/>
        </p:nvGrpSpPr>
        <p:grpSpPr>
          <a:xfrm>
            <a:off x="16044132" y="-183893"/>
            <a:ext cx="2552811" cy="1563029"/>
            <a:chOff x="0" y="0"/>
            <a:chExt cx="672345" cy="411662"/>
          </a:xfrm>
        </p:grpSpPr>
        <p:sp>
          <p:nvSpPr>
            <p:cNvPr id="12" name="Freeform 12"/>
            <p:cNvSpPr/>
            <p:nvPr/>
          </p:nvSpPr>
          <p:spPr>
            <a:xfrm>
              <a:off x="0" y="0"/>
              <a:ext cx="672345" cy="411662"/>
            </a:xfrm>
            <a:custGeom>
              <a:avLst/>
              <a:gdLst/>
              <a:ahLst/>
              <a:cxnLst/>
              <a:rect l="l" t="t" r="r" b="b"/>
              <a:pathLst>
                <a:path w="672345" h="411662">
                  <a:moveTo>
                    <a:pt x="0" y="0"/>
                  </a:moveTo>
                  <a:lnTo>
                    <a:pt x="672345" y="0"/>
                  </a:lnTo>
                  <a:lnTo>
                    <a:pt x="672345" y="411662"/>
                  </a:lnTo>
                  <a:lnTo>
                    <a:pt x="0" y="411662"/>
                  </a:lnTo>
                  <a:close/>
                </a:path>
              </a:pathLst>
            </a:custGeom>
            <a:solidFill>
              <a:srgbClr val="9F9F9F"/>
            </a:solidFill>
          </p:spPr>
        </p:sp>
        <p:sp>
          <p:nvSpPr>
            <p:cNvPr id="13" name="TextBox 13"/>
            <p:cNvSpPr txBox="1"/>
            <p:nvPr/>
          </p:nvSpPr>
          <p:spPr>
            <a:xfrm>
              <a:off x="0" y="-38100"/>
              <a:ext cx="672345" cy="449762"/>
            </a:xfrm>
            <a:prstGeom prst="rect">
              <a:avLst/>
            </a:prstGeom>
          </p:spPr>
          <p:txBody>
            <a:bodyPr lIns="50800" tIns="50800" rIns="50800" bIns="50800" rtlCol="0" anchor="ctr"/>
            <a:lstStyle/>
            <a:p>
              <a:pPr algn="ctr">
                <a:lnSpc>
                  <a:spcPts val="3359"/>
                </a:lnSpc>
              </a:pPr>
              <a:endParaRPr/>
            </a:p>
          </p:txBody>
        </p:sp>
      </p:grpSp>
      <p:pic>
        <p:nvPicPr>
          <p:cNvPr id="16" name="!!1">
            <a:extLst>
              <a:ext uri="{FF2B5EF4-FFF2-40B4-BE49-F238E27FC236}">
                <a16:creationId xmlns:a16="http://schemas.microsoft.com/office/drawing/2014/main" id="{0D3F6B57-1B35-41CD-B1B5-5E2BE6E92E61}"/>
              </a:ext>
            </a:extLst>
          </p:cNvPr>
          <p:cNvPicPr>
            <a:picLocks noChangeAspect="1"/>
          </p:cNvPicPr>
          <p:nvPr/>
        </p:nvPicPr>
        <p:blipFill>
          <a:blip r:embed="rId6"/>
          <a:stretch>
            <a:fillRect/>
          </a:stretch>
        </p:blipFill>
        <p:spPr>
          <a:xfrm>
            <a:off x="-8763000" y="0"/>
            <a:ext cx="33854303" cy="20895718"/>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med" p14:dur="700">
        <p159:morph option="byObject"/>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sp>
        <p:nvSpPr>
          <p:cNvPr id="2" name="Freeform 2"/>
          <p:cNvSpPr/>
          <p:nvPr/>
        </p:nvSpPr>
        <p:spPr>
          <a:xfrm>
            <a:off x="10346823" y="1041274"/>
            <a:ext cx="1773234" cy="1568095"/>
          </a:xfrm>
          <a:custGeom>
            <a:avLst/>
            <a:gdLst/>
            <a:ahLst/>
            <a:cxnLst/>
            <a:rect l="l" t="t" r="r" b="b"/>
            <a:pathLst>
              <a:path w="1773234" h="1568095">
                <a:moveTo>
                  <a:pt x="0" y="0"/>
                </a:moveTo>
                <a:lnTo>
                  <a:pt x="1773235" y="0"/>
                </a:lnTo>
                <a:lnTo>
                  <a:pt x="1773235" y="1568095"/>
                </a:lnTo>
                <a:lnTo>
                  <a:pt x="0" y="156809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3841354" y="7418911"/>
            <a:ext cx="3950352" cy="3493350"/>
          </a:xfrm>
          <a:custGeom>
            <a:avLst/>
            <a:gdLst/>
            <a:ahLst/>
            <a:cxnLst/>
            <a:rect l="l" t="t" r="r" b="b"/>
            <a:pathLst>
              <a:path w="3950352" h="3493350">
                <a:moveTo>
                  <a:pt x="0" y="0"/>
                </a:moveTo>
                <a:lnTo>
                  <a:pt x="3950352" y="0"/>
                </a:lnTo>
                <a:lnTo>
                  <a:pt x="3950352" y="3493351"/>
                </a:lnTo>
                <a:lnTo>
                  <a:pt x="0" y="34933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4443537" y="6467628"/>
            <a:ext cx="4769605" cy="4309989"/>
          </a:xfrm>
          <a:custGeom>
            <a:avLst/>
            <a:gdLst/>
            <a:ahLst/>
            <a:cxnLst/>
            <a:rect l="l" t="t" r="r" b="b"/>
            <a:pathLst>
              <a:path w="4769605" h="4309989">
                <a:moveTo>
                  <a:pt x="0" y="0"/>
                </a:moveTo>
                <a:lnTo>
                  <a:pt x="4769606" y="0"/>
                </a:lnTo>
                <a:lnTo>
                  <a:pt x="4769606" y="4309989"/>
                </a:lnTo>
                <a:lnTo>
                  <a:pt x="0" y="430998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5" name="Group 5"/>
          <p:cNvGrpSpPr/>
          <p:nvPr/>
        </p:nvGrpSpPr>
        <p:grpSpPr>
          <a:xfrm>
            <a:off x="-308943" y="1001364"/>
            <a:ext cx="7594432" cy="47625"/>
            <a:chOff x="0" y="0"/>
            <a:chExt cx="2000180" cy="12543"/>
          </a:xfrm>
        </p:grpSpPr>
        <p:sp>
          <p:nvSpPr>
            <p:cNvPr id="6" name="Freeform 6"/>
            <p:cNvSpPr/>
            <p:nvPr/>
          </p:nvSpPr>
          <p:spPr>
            <a:xfrm>
              <a:off x="0" y="0"/>
              <a:ext cx="2000180" cy="12543"/>
            </a:xfrm>
            <a:custGeom>
              <a:avLst/>
              <a:gdLst/>
              <a:ahLst/>
              <a:cxnLst/>
              <a:rect l="l" t="t" r="r" b="b"/>
              <a:pathLst>
                <a:path w="2000180" h="12543">
                  <a:moveTo>
                    <a:pt x="0" y="0"/>
                  </a:moveTo>
                  <a:lnTo>
                    <a:pt x="2000180" y="0"/>
                  </a:lnTo>
                  <a:lnTo>
                    <a:pt x="2000180" y="12543"/>
                  </a:lnTo>
                  <a:lnTo>
                    <a:pt x="0" y="12543"/>
                  </a:lnTo>
                  <a:close/>
                </a:path>
              </a:pathLst>
            </a:custGeom>
            <a:solidFill>
              <a:srgbClr val="9F9F9F"/>
            </a:solidFill>
          </p:spPr>
        </p:sp>
        <p:sp>
          <p:nvSpPr>
            <p:cNvPr id="7" name="TextBox 7"/>
            <p:cNvSpPr txBox="1"/>
            <p:nvPr/>
          </p:nvSpPr>
          <p:spPr>
            <a:xfrm>
              <a:off x="0" y="-38100"/>
              <a:ext cx="2000180" cy="50643"/>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308943" y="9470222"/>
            <a:ext cx="2552811" cy="816778"/>
            <a:chOff x="0" y="0"/>
            <a:chExt cx="672345" cy="215118"/>
          </a:xfrm>
        </p:grpSpPr>
        <p:sp>
          <p:nvSpPr>
            <p:cNvPr id="9" name="Freeform 9"/>
            <p:cNvSpPr/>
            <p:nvPr/>
          </p:nvSpPr>
          <p:spPr>
            <a:xfrm>
              <a:off x="0" y="0"/>
              <a:ext cx="672345" cy="215118"/>
            </a:xfrm>
            <a:custGeom>
              <a:avLst/>
              <a:gdLst/>
              <a:ahLst/>
              <a:cxnLst/>
              <a:rect l="l" t="t" r="r" b="b"/>
              <a:pathLst>
                <a:path w="672345" h="215118">
                  <a:moveTo>
                    <a:pt x="0" y="0"/>
                  </a:moveTo>
                  <a:lnTo>
                    <a:pt x="672345" y="0"/>
                  </a:lnTo>
                  <a:lnTo>
                    <a:pt x="672345" y="215118"/>
                  </a:lnTo>
                  <a:lnTo>
                    <a:pt x="0" y="215118"/>
                  </a:lnTo>
                  <a:close/>
                </a:path>
              </a:pathLst>
            </a:custGeom>
            <a:solidFill>
              <a:srgbClr val="9F9F9F"/>
            </a:solidFill>
          </p:spPr>
        </p:sp>
        <p:sp>
          <p:nvSpPr>
            <p:cNvPr id="10" name="TextBox 10"/>
            <p:cNvSpPr txBox="1"/>
            <p:nvPr/>
          </p:nvSpPr>
          <p:spPr>
            <a:xfrm>
              <a:off x="0" y="-38100"/>
              <a:ext cx="672345" cy="253218"/>
            </a:xfrm>
            <a:prstGeom prst="rect">
              <a:avLst/>
            </a:prstGeom>
          </p:spPr>
          <p:txBody>
            <a:bodyPr lIns="50800" tIns="50800" rIns="50800" bIns="50800" rtlCol="0" anchor="ctr"/>
            <a:lstStyle/>
            <a:p>
              <a:pPr algn="ctr">
                <a:lnSpc>
                  <a:spcPts val="3359"/>
                </a:lnSpc>
              </a:pPr>
              <a:endParaRPr/>
            </a:p>
          </p:txBody>
        </p:sp>
      </p:grpSp>
      <p:grpSp>
        <p:nvGrpSpPr>
          <p:cNvPr id="11" name="Group 11"/>
          <p:cNvGrpSpPr/>
          <p:nvPr/>
        </p:nvGrpSpPr>
        <p:grpSpPr>
          <a:xfrm>
            <a:off x="16044132" y="-183893"/>
            <a:ext cx="2552811" cy="1563029"/>
            <a:chOff x="0" y="0"/>
            <a:chExt cx="672345" cy="411662"/>
          </a:xfrm>
        </p:grpSpPr>
        <p:sp>
          <p:nvSpPr>
            <p:cNvPr id="12" name="Freeform 12"/>
            <p:cNvSpPr/>
            <p:nvPr/>
          </p:nvSpPr>
          <p:spPr>
            <a:xfrm>
              <a:off x="0" y="0"/>
              <a:ext cx="672345" cy="411662"/>
            </a:xfrm>
            <a:custGeom>
              <a:avLst/>
              <a:gdLst/>
              <a:ahLst/>
              <a:cxnLst/>
              <a:rect l="l" t="t" r="r" b="b"/>
              <a:pathLst>
                <a:path w="672345" h="411662">
                  <a:moveTo>
                    <a:pt x="0" y="0"/>
                  </a:moveTo>
                  <a:lnTo>
                    <a:pt x="672345" y="0"/>
                  </a:lnTo>
                  <a:lnTo>
                    <a:pt x="672345" y="411662"/>
                  </a:lnTo>
                  <a:lnTo>
                    <a:pt x="0" y="411662"/>
                  </a:lnTo>
                  <a:close/>
                </a:path>
              </a:pathLst>
            </a:custGeom>
            <a:solidFill>
              <a:srgbClr val="9F9F9F"/>
            </a:solidFill>
          </p:spPr>
        </p:sp>
        <p:sp>
          <p:nvSpPr>
            <p:cNvPr id="13" name="TextBox 13"/>
            <p:cNvSpPr txBox="1"/>
            <p:nvPr/>
          </p:nvSpPr>
          <p:spPr>
            <a:xfrm>
              <a:off x="0" y="-38100"/>
              <a:ext cx="672345" cy="449762"/>
            </a:xfrm>
            <a:prstGeom prst="rect">
              <a:avLst/>
            </a:prstGeom>
          </p:spPr>
          <p:txBody>
            <a:bodyPr lIns="50800" tIns="50800" rIns="50800" bIns="50800" rtlCol="0" anchor="ctr"/>
            <a:lstStyle/>
            <a:p>
              <a:pPr algn="ctr">
                <a:lnSpc>
                  <a:spcPts val="3359"/>
                </a:lnSpc>
              </a:pPr>
              <a:endParaRPr/>
            </a:p>
          </p:txBody>
        </p:sp>
      </p:grpSp>
      <p:pic>
        <p:nvPicPr>
          <p:cNvPr id="17" name="!!1">
            <a:extLst>
              <a:ext uri="{FF2B5EF4-FFF2-40B4-BE49-F238E27FC236}">
                <a16:creationId xmlns:a16="http://schemas.microsoft.com/office/drawing/2014/main" id="{751C8739-B28C-4397-906F-B0998FFE76EA}"/>
              </a:ext>
            </a:extLst>
          </p:cNvPr>
          <p:cNvPicPr>
            <a:picLocks noChangeAspect="1"/>
          </p:cNvPicPr>
          <p:nvPr/>
        </p:nvPicPr>
        <p:blipFill>
          <a:blip r:embed="rId6"/>
          <a:stretch>
            <a:fillRect/>
          </a:stretch>
        </p:blipFill>
        <p:spPr>
          <a:xfrm>
            <a:off x="-15566303" y="-10020300"/>
            <a:ext cx="33854303" cy="20895718"/>
          </a:xfrm>
          <a:prstGeom prst="rect">
            <a:avLst/>
          </a:prstGeom>
        </p:spPr>
      </p:pic>
    </p:spTree>
    <p:extLst>
      <p:ext uri="{BB962C8B-B14F-4D97-AF65-F5344CB8AC3E}">
        <p14:creationId xmlns:p14="http://schemas.microsoft.com/office/powerpoint/2010/main" val="14642283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med" p14:dur="700">
        <p159:morph option="byObject"/>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sp>
        <p:nvSpPr>
          <p:cNvPr id="2" name="Freeform 2"/>
          <p:cNvSpPr/>
          <p:nvPr/>
        </p:nvSpPr>
        <p:spPr>
          <a:xfrm>
            <a:off x="10346823" y="1041274"/>
            <a:ext cx="1773234" cy="1568095"/>
          </a:xfrm>
          <a:custGeom>
            <a:avLst/>
            <a:gdLst/>
            <a:ahLst/>
            <a:cxnLst/>
            <a:rect l="l" t="t" r="r" b="b"/>
            <a:pathLst>
              <a:path w="1773234" h="1568095">
                <a:moveTo>
                  <a:pt x="0" y="0"/>
                </a:moveTo>
                <a:lnTo>
                  <a:pt x="1773235" y="0"/>
                </a:lnTo>
                <a:lnTo>
                  <a:pt x="1773235" y="1568095"/>
                </a:lnTo>
                <a:lnTo>
                  <a:pt x="0" y="156809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3841354" y="7418911"/>
            <a:ext cx="3950352" cy="3493350"/>
          </a:xfrm>
          <a:custGeom>
            <a:avLst/>
            <a:gdLst/>
            <a:ahLst/>
            <a:cxnLst/>
            <a:rect l="l" t="t" r="r" b="b"/>
            <a:pathLst>
              <a:path w="3950352" h="3493350">
                <a:moveTo>
                  <a:pt x="0" y="0"/>
                </a:moveTo>
                <a:lnTo>
                  <a:pt x="3950352" y="0"/>
                </a:lnTo>
                <a:lnTo>
                  <a:pt x="3950352" y="3493351"/>
                </a:lnTo>
                <a:lnTo>
                  <a:pt x="0" y="34933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4443537" y="6467628"/>
            <a:ext cx="4769605" cy="4309989"/>
          </a:xfrm>
          <a:custGeom>
            <a:avLst/>
            <a:gdLst/>
            <a:ahLst/>
            <a:cxnLst/>
            <a:rect l="l" t="t" r="r" b="b"/>
            <a:pathLst>
              <a:path w="4769605" h="4309989">
                <a:moveTo>
                  <a:pt x="0" y="0"/>
                </a:moveTo>
                <a:lnTo>
                  <a:pt x="4769606" y="0"/>
                </a:lnTo>
                <a:lnTo>
                  <a:pt x="4769606" y="4309989"/>
                </a:lnTo>
                <a:lnTo>
                  <a:pt x="0" y="430998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5" name="Group 5"/>
          <p:cNvGrpSpPr/>
          <p:nvPr/>
        </p:nvGrpSpPr>
        <p:grpSpPr>
          <a:xfrm>
            <a:off x="-308943" y="1001364"/>
            <a:ext cx="7594432" cy="47625"/>
            <a:chOff x="0" y="0"/>
            <a:chExt cx="2000180" cy="12543"/>
          </a:xfrm>
        </p:grpSpPr>
        <p:sp>
          <p:nvSpPr>
            <p:cNvPr id="6" name="Freeform 6"/>
            <p:cNvSpPr/>
            <p:nvPr/>
          </p:nvSpPr>
          <p:spPr>
            <a:xfrm>
              <a:off x="0" y="0"/>
              <a:ext cx="2000180" cy="12543"/>
            </a:xfrm>
            <a:custGeom>
              <a:avLst/>
              <a:gdLst/>
              <a:ahLst/>
              <a:cxnLst/>
              <a:rect l="l" t="t" r="r" b="b"/>
              <a:pathLst>
                <a:path w="2000180" h="12543">
                  <a:moveTo>
                    <a:pt x="0" y="0"/>
                  </a:moveTo>
                  <a:lnTo>
                    <a:pt x="2000180" y="0"/>
                  </a:lnTo>
                  <a:lnTo>
                    <a:pt x="2000180" y="12543"/>
                  </a:lnTo>
                  <a:lnTo>
                    <a:pt x="0" y="12543"/>
                  </a:lnTo>
                  <a:close/>
                </a:path>
              </a:pathLst>
            </a:custGeom>
            <a:solidFill>
              <a:srgbClr val="9F9F9F"/>
            </a:solidFill>
          </p:spPr>
        </p:sp>
        <p:sp>
          <p:nvSpPr>
            <p:cNvPr id="7" name="TextBox 7"/>
            <p:cNvSpPr txBox="1"/>
            <p:nvPr/>
          </p:nvSpPr>
          <p:spPr>
            <a:xfrm>
              <a:off x="0" y="-38100"/>
              <a:ext cx="2000180" cy="50643"/>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308943" y="9470222"/>
            <a:ext cx="2552811" cy="816778"/>
            <a:chOff x="0" y="0"/>
            <a:chExt cx="672345" cy="215118"/>
          </a:xfrm>
        </p:grpSpPr>
        <p:sp>
          <p:nvSpPr>
            <p:cNvPr id="9" name="Freeform 9"/>
            <p:cNvSpPr/>
            <p:nvPr/>
          </p:nvSpPr>
          <p:spPr>
            <a:xfrm>
              <a:off x="0" y="0"/>
              <a:ext cx="672345" cy="215118"/>
            </a:xfrm>
            <a:custGeom>
              <a:avLst/>
              <a:gdLst/>
              <a:ahLst/>
              <a:cxnLst/>
              <a:rect l="l" t="t" r="r" b="b"/>
              <a:pathLst>
                <a:path w="672345" h="215118">
                  <a:moveTo>
                    <a:pt x="0" y="0"/>
                  </a:moveTo>
                  <a:lnTo>
                    <a:pt x="672345" y="0"/>
                  </a:lnTo>
                  <a:lnTo>
                    <a:pt x="672345" y="215118"/>
                  </a:lnTo>
                  <a:lnTo>
                    <a:pt x="0" y="215118"/>
                  </a:lnTo>
                  <a:close/>
                </a:path>
              </a:pathLst>
            </a:custGeom>
            <a:solidFill>
              <a:srgbClr val="9F9F9F"/>
            </a:solidFill>
          </p:spPr>
        </p:sp>
        <p:sp>
          <p:nvSpPr>
            <p:cNvPr id="10" name="TextBox 10"/>
            <p:cNvSpPr txBox="1"/>
            <p:nvPr/>
          </p:nvSpPr>
          <p:spPr>
            <a:xfrm>
              <a:off x="0" y="-38100"/>
              <a:ext cx="672345" cy="253218"/>
            </a:xfrm>
            <a:prstGeom prst="rect">
              <a:avLst/>
            </a:prstGeom>
          </p:spPr>
          <p:txBody>
            <a:bodyPr lIns="50800" tIns="50800" rIns="50800" bIns="50800" rtlCol="0" anchor="ctr"/>
            <a:lstStyle/>
            <a:p>
              <a:pPr algn="ctr">
                <a:lnSpc>
                  <a:spcPts val="3359"/>
                </a:lnSpc>
              </a:pPr>
              <a:endParaRPr/>
            </a:p>
          </p:txBody>
        </p:sp>
      </p:grpSp>
      <p:grpSp>
        <p:nvGrpSpPr>
          <p:cNvPr id="11" name="Group 11"/>
          <p:cNvGrpSpPr/>
          <p:nvPr/>
        </p:nvGrpSpPr>
        <p:grpSpPr>
          <a:xfrm>
            <a:off x="16044132" y="-183893"/>
            <a:ext cx="2552811" cy="1563029"/>
            <a:chOff x="0" y="0"/>
            <a:chExt cx="672345" cy="411662"/>
          </a:xfrm>
        </p:grpSpPr>
        <p:sp>
          <p:nvSpPr>
            <p:cNvPr id="12" name="Freeform 12"/>
            <p:cNvSpPr/>
            <p:nvPr/>
          </p:nvSpPr>
          <p:spPr>
            <a:xfrm>
              <a:off x="0" y="0"/>
              <a:ext cx="672345" cy="411662"/>
            </a:xfrm>
            <a:custGeom>
              <a:avLst/>
              <a:gdLst/>
              <a:ahLst/>
              <a:cxnLst/>
              <a:rect l="l" t="t" r="r" b="b"/>
              <a:pathLst>
                <a:path w="672345" h="411662">
                  <a:moveTo>
                    <a:pt x="0" y="0"/>
                  </a:moveTo>
                  <a:lnTo>
                    <a:pt x="672345" y="0"/>
                  </a:lnTo>
                  <a:lnTo>
                    <a:pt x="672345" y="411662"/>
                  </a:lnTo>
                  <a:lnTo>
                    <a:pt x="0" y="411662"/>
                  </a:lnTo>
                  <a:close/>
                </a:path>
              </a:pathLst>
            </a:custGeom>
            <a:solidFill>
              <a:srgbClr val="9F9F9F"/>
            </a:solidFill>
          </p:spPr>
        </p:sp>
        <p:sp>
          <p:nvSpPr>
            <p:cNvPr id="13" name="TextBox 13"/>
            <p:cNvSpPr txBox="1"/>
            <p:nvPr/>
          </p:nvSpPr>
          <p:spPr>
            <a:xfrm>
              <a:off x="0" y="-38100"/>
              <a:ext cx="672345" cy="449762"/>
            </a:xfrm>
            <a:prstGeom prst="rect">
              <a:avLst/>
            </a:prstGeom>
          </p:spPr>
          <p:txBody>
            <a:bodyPr lIns="50800" tIns="50800" rIns="50800" bIns="50800" rtlCol="0" anchor="ctr"/>
            <a:lstStyle/>
            <a:p>
              <a:pPr algn="ctr">
                <a:lnSpc>
                  <a:spcPts val="3359"/>
                </a:lnSpc>
              </a:pPr>
              <a:endParaRPr/>
            </a:p>
          </p:txBody>
        </p:sp>
      </p:grpSp>
      <p:pic>
        <p:nvPicPr>
          <p:cNvPr id="17" name="!!1">
            <a:extLst>
              <a:ext uri="{FF2B5EF4-FFF2-40B4-BE49-F238E27FC236}">
                <a16:creationId xmlns:a16="http://schemas.microsoft.com/office/drawing/2014/main" id="{4C47CF2F-A62F-422C-8A22-C4B9B54A779F}"/>
              </a:ext>
            </a:extLst>
          </p:cNvPr>
          <p:cNvPicPr>
            <a:picLocks noChangeAspect="1"/>
          </p:cNvPicPr>
          <p:nvPr/>
        </p:nvPicPr>
        <p:blipFill>
          <a:blip r:embed="rId6"/>
          <a:stretch>
            <a:fillRect/>
          </a:stretch>
        </p:blipFill>
        <p:spPr>
          <a:xfrm>
            <a:off x="-5943600" y="-13220700"/>
            <a:ext cx="33854303" cy="20895718"/>
          </a:xfrm>
          <a:prstGeom prst="rect">
            <a:avLst/>
          </a:prstGeom>
        </p:spPr>
      </p:pic>
    </p:spTree>
    <p:extLst>
      <p:ext uri="{BB962C8B-B14F-4D97-AF65-F5344CB8AC3E}">
        <p14:creationId xmlns:p14="http://schemas.microsoft.com/office/powerpoint/2010/main" val="7989520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med" p14:dur="700">
        <p159:morph option="byObject"/>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sp>
        <p:nvSpPr>
          <p:cNvPr id="2" name="Freeform 2"/>
          <p:cNvSpPr/>
          <p:nvPr/>
        </p:nvSpPr>
        <p:spPr>
          <a:xfrm>
            <a:off x="10346823" y="1041274"/>
            <a:ext cx="1773234" cy="1568095"/>
          </a:xfrm>
          <a:custGeom>
            <a:avLst/>
            <a:gdLst/>
            <a:ahLst/>
            <a:cxnLst/>
            <a:rect l="l" t="t" r="r" b="b"/>
            <a:pathLst>
              <a:path w="1773234" h="1568095">
                <a:moveTo>
                  <a:pt x="0" y="0"/>
                </a:moveTo>
                <a:lnTo>
                  <a:pt x="1773235" y="0"/>
                </a:lnTo>
                <a:lnTo>
                  <a:pt x="1773235" y="1568095"/>
                </a:lnTo>
                <a:lnTo>
                  <a:pt x="0" y="156809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3841354" y="7418911"/>
            <a:ext cx="3950352" cy="3493350"/>
          </a:xfrm>
          <a:custGeom>
            <a:avLst/>
            <a:gdLst/>
            <a:ahLst/>
            <a:cxnLst/>
            <a:rect l="l" t="t" r="r" b="b"/>
            <a:pathLst>
              <a:path w="3950352" h="3493350">
                <a:moveTo>
                  <a:pt x="0" y="0"/>
                </a:moveTo>
                <a:lnTo>
                  <a:pt x="3950352" y="0"/>
                </a:lnTo>
                <a:lnTo>
                  <a:pt x="3950352" y="3493351"/>
                </a:lnTo>
                <a:lnTo>
                  <a:pt x="0" y="34933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4443537" y="6467628"/>
            <a:ext cx="4769605" cy="4309989"/>
          </a:xfrm>
          <a:custGeom>
            <a:avLst/>
            <a:gdLst/>
            <a:ahLst/>
            <a:cxnLst/>
            <a:rect l="l" t="t" r="r" b="b"/>
            <a:pathLst>
              <a:path w="4769605" h="4309989">
                <a:moveTo>
                  <a:pt x="0" y="0"/>
                </a:moveTo>
                <a:lnTo>
                  <a:pt x="4769606" y="0"/>
                </a:lnTo>
                <a:lnTo>
                  <a:pt x="4769606" y="4309989"/>
                </a:lnTo>
                <a:lnTo>
                  <a:pt x="0" y="430998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5" name="Group 5"/>
          <p:cNvGrpSpPr/>
          <p:nvPr/>
        </p:nvGrpSpPr>
        <p:grpSpPr>
          <a:xfrm>
            <a:off x="-308943" y="1001364"/>
            <a:ext cx="7594432" cy="47625"/>
            <a:chOff x="0" y="0"/>
            <a:chExt cx="2000180" cy="12543"/>
          </a:xfrm>
        </p:grpSpPr>
        <p:sp>
          <p:nvSpPr>
            <p:cNvPr id="6" name="Freeform 6"/>
            <p:cNvSpPr/>
            <p:nvPr/>
          </p:nvSpPr>
          <p:spPr>
            <a:xfrm>
              <a:off x="0" y="0"/>
              <a:ext cx="2000180" cy="12543"/>
            </a:xfrm>
            <a:custGeom>
              <a:avLst/>
              <a:gdLst/>
              <a:ahLst/>
              <a:cxnLst/>
              <a:rect l="l" t="t" r="r" b="b"/>
              <a:pathLst>
                <a:path w="2000180" h="12543">
                  <a:moveTo>
                    <a:pt x="0" y="0"/>
                  </a:moveTo>
                  <a:lnTo>
                    <a:pt x="2000180" y="0"/>
                  </a:lnTo>
                  <a:lnTo>
                    <a:pt x="2000180" y="12543"/>
                  </a:lnTo>
                  <a:lnTo>
                    <a:pt x="0" y="12543"/>
                  </a:lnTo>
                  <a:close/>
                </a:path>
              </a:pathLst>
            </a:custGeom>
            <a:solidFill>
              <a:srgbClr val="9F9F9F"/>
            </a:solidFill>
          </p:spPr>
        </p:sp>
        <p:sp>
          <p:nvSpPr>
            <p:cNvPr id="7" name="TextBox 7"/>
            <p:cNvSpPr txBox="1"/>
            <p:nvPr/>
          </p:nvSpPr>
          <p:spPr>
            <a:xfrm>
              <a:off x="0" y="-38100"/>
              <a:ext cx="2000180" cy="50643"/>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308943" y="9470222"/>
            <a:ext cx="2552811" cy="816778"/>
            <a:chOff x="0" y="0"/>
            <a:chExt cx="672345" cy="215118"/>
          </a:xfrm>
        </p:grpSpPr>
        <p:sp>
          <p:nvSpPr>
            <p:cNvPr id="9" name="Freeform 9"/>
            <p:cNvSpPr/>
            <p:nvPr/>
          </p:nvSpPr>
          <p:spPr>
            <a:xfrm>
              <a:off x="0" y="0"/>
              <a:ext cx="672345" cy="215118"/>
            </a:xfrm>
            <a:custGeom>
              <a:avLst/>
              <a:gdLst/>
              <a:ahLst/>
              <a:cxnLst/>
              <a:rect l="l" t="t" r="r" b="b"/>
              <a:pathLst>
                <a:path w="672345" h="215118">
                  <a:moveTo>
                    <a:pt x="0" y="0"/>
                  </a:moveTo>
                  <a:lnTo>
                    <a:pt x="672345" y="0"/>
                  </a:lnTo>
                  <a:lnTo>
                    <a:pt x="672345" y="215118"/>
                  </a:lnTo>
                  <a:lnTo>
                    <a:pt x="0" y="215118"/>
                  </a:lnTo>
                  <a:close/>
                </a:path>
              </a:pathLst>
            </a:custGeom>
            <a:solidFill>
              <a:srgbClr val="9F9F9F"/>
            </a:solidFill>
          </p:spPr>
        </p:sp>
        <p:sp>
          <p:nvSpPr>
            <p:cNvPr id="10" name="TextBox 10"/>
            <p:cNvSpPr txBox="1"/>
            <p:nvPr/>
          </p:nvSpPr>
          <p:spPr>
            <a:xfrm>
              <a:off x="0" y="-38100"/>
              <a:ext cx="672345" cy="253218"/>
            </a:xfrm>
            <a:prstGeom prst="rect">
              <a:avLst/>
            </a:prstGeom>
          </p:spPr>
          <p:txBody>
            <a:bodyPr lIns="50800" tIns="50800" rIns="50800" bIns="50800" rtlCol="0" anchor="ctr"/>
            <a:lstStyle/>
            <a:p>
              <a:pPr algn="ctr">
                <a:lnSpc>
                  <a:spcPts val="3359"/>
                </a:lnSpc>
              </a:pPr>
              <a:endParaRPr/>
            </a:p>
          </p:txBody>
        </p:sp>
      </p:grpSp>
      <p:grpSp>
        <p:nvGrpSpPr>
          <p:cNvPr id="11" name="Group 11"/>
          <p:cNvGrpSpPr/>
          <p:nvPr/>
        </p:nvGrpSpPr>
        <p:grpSpPr>
          <a:xfrm>
            <a:off x="16044132" y="-183893"/>
            <a:ext cx="2552811" cy="1563029"/>
            <a:chOff x="0" y="0"/>
            <a:chExt cx="672345" cy="411662"/>
          </a:xfrm>
        </p:grpSpPr>
        <p:sp>
          <p:nvSpPr>
            <p:cNvPr id="12" name="Freeform 12"/>
            <p:cNvSpPr/>
            <p:nvPr/>
          </p:nvSpPr>
          <p:spPr>
            <a:xfrm>
              <a:off x="0" y="0"/>
              <a:ext cx="672345" cy="411662"/>
            </a:xfrm>
            <a:custGeom>
              <a:avLst/>
              <a:gdLst/>
              <a:ahLst/>
              <a:cxnLst/>
              <a:rect l="l" t="t" r="r" b="b"/>
              <a:pathLst>
                <a:path w="672345" h="411662">
                  <a:moveTo>
                    <a:pt x="0" y="0"/>
                  </a:moveTo>
                  <a:lnTo>
                    <a:pt x="672345" y="0"/>
                  </a:lnTo>
                  <a:lnTo>
                    <a:pt x="672345" y="411662"/>
                  </a:lnTo>
                  <a:lnTo>
                    <a:pt x="0" y="411662"/>
                  </a:lnTo>
                  <a:close/>
                </a:path>
              </a:pathLst>
            </a:custGeom>
            <a:solidFill>
              <a:srgbClr val="9F9F9F"/>
            </a:solidFill>
          </p:spPr>
        </p:sp>
        <p:sp>
          <p:nvSpPr>
            <p:cNvPr id="13" name="TextBox 13"/>
            <p:cNvSpPr txBox="1"/>
            <p:nvPr/>
          </p:nvSpPr>
          <p:spPr>
            <a:xfrm>
              <a:off x="0" y="-38100"/>
              <a:ext cx="672345" cy="449762"/>
            </a:xfrm>
            <a:prstGeom prst="rect">
              <a:avLst/>
            </a:prstGeom>
          </p:spPr>
          <p:txBody>
            <a:bodyPr lIns="50800" tIns="50800" rIns="50800" bIns="50800" rtlCol="0" anchor="ctr"/>
            <a:lstStyle/>
            <a:p>
              <a:pPr algn="ctr">
                <a:lnSpc>
                  <a:spcPts val="3359"/>
                </a:lnSpc>
              </a:pPr>
              <a:endParaRPr/>
            </a:p>
          </p:txBody>
        </p:sp>
      </p:grpSp>
      <p:pic>
        <p:nvPicPr>
          <p:cNvPr id="17" name="!!1">
            <a:extLst>
              <a:ext uri="{FF2B5EF4-FFF2-40B4-BE49-F238E27FC236}">
                <a16:creationId xmlns:a16="http://schemas.microsoft.com/office/drawing/2014/main" id="{62296FE8-42AC-4215-AB5C-D152E7148122}"/>
              </a:ext>
            </a:extLst>
          </p:cNvPr>
          <p:cNvPicPr>
            <a:picLocks noChangeAspect="1"/>
          </p:cNvPicPr>
          <p:nvPr/>
        </p:nvPicPr>
        <p:blipFill>
          <a:blip r:embed="rId6"/>
          <a:stretch>
            <a:fillRect/>
          </a:stretch>
        </p:blipFill>
        <p:spPr>
          <a:xfrm>
            <a:off x="533400" y="-6438900"/>
            <a:ext cx="28641749" cy="17678400"/>
          </a:xfrm>
          <a:prstGeom prst="rect">
            <a:avLst/>
          </a:prstGeom>
        </p:spPr>
      </p:pic>
    </p:spTree>
    <p:extLst>
      <p:ext uri="{BB962C8B-B14F-4D97-AF65-F5344CB8AC3E}">
        <p14:creationId xmlns:p14="http://schemas.microsoft.com/office/powerpoint/2010/main" val="13919784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med" p14:dur="700">
        <p159:morph option="byObject"/>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sp>
        <p:nvSpPr>
          <p:cNvPr id="2" name="Freeform 2"/>
          <p:cNvSpPr/>
          <p:nvPr/>
        </p:nvSpPr>
        <p:spPr>
          <a:xfrm>
            <a:off x="10346823" y="1041274"/>
            <a:ext cx="1773234" cy="1568095"/>
          </a:xfrm>
          <a:custGeom>
            <a:avLst/>
            <a:gdLst/>
            <a:ahLst/>
            <a:cxnLst/>
            <a:rect l="l" t="t" r="r" b="b"/>
            <a:pathLst>
              <a:path w="1773234" h="1568095">
                <a:moveTo>
                  <a:pt x="0" y="0"/>
                </a:moveTo>
                <a:lnTo>
                  <a:pt x="1773235" y="0"/>
                </a:lnTo>
                <a:lnTo>
                  <a:pt x="1773235" y="1568095"/>
                </a:lnTo>
                <a:lnTo>
                  <a:pt x="0" y="156809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3841354" y="7418911"/>
            <a:ext cx="3950352" cy="3493350"/>
          </a:xfrm>
          <a:custGeom>
            <a:avLst/>
            <a:gdLst/>
            <a:ahLst/>
            <a:cxnLst/>
            <a:rect l="l" t="t" r="r" b="b"/>
            <a:pathLst>
              <a:path w="3950352" h="3493350">
                <a:moveTo>
                  <a:pt x="0" y="0"/>
                </a:moveTo>
                <a:lnTo>
                  <a:pt x="3950352" y="0"/>
                </a:lnTo>
                <a:lnTo>
                  <a:pt x="3950352" y="3493351"/>
                </a:lnTo>
                <a:lnTo>
                  <a:pt x="0" y="34933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4443537" y="6467628"/>
            <a:ext cx="4769605" cy="4309989"/>
          </a:xfrm>
          <a:custGeom>
            <a:avLst/>
            <a:gdLst/>
            <a:ahLst/>
            <a:cxnLst/>
            <a:rect l="l" t="t" r="r" b="b"/>
            <a:pathLst>
              <a:path w="4769605" h="4309989">
                <a:moveTo>
                  <a:pt x="0" y="0"/>
                </a:moveTo>
                <a:lnTo>
                  <a:pt x="4769606" y="0"/>
                </a:lnTo>
                <a:lnTo>
                  <a:pt x="4769606" y="4309989"/>
                </a:lnTo>
                <a:lnTo>
                  <a:pt x="0" y="430998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5" name="Group 5"/>
          <p:cNvGrpSpPr/>
          <p:nvPr/>
        </p:nvGrpSpPr>
        <p:grpSpPr>
          <a:xfrm>
            <a:off x="-308943" y="1001364"/>
            <a:ext cx="7594432" cy="47625"/>
            <a:chOff x="0" y="0"/>
            <a:chExt cx="2000180" cy="12543"/>
          </a:xfrm>
        </p:grpSpPr>
        <p:sp>
          <p:nvSpPr>
            <p:cNvPr id="6" name="Freeform 6"/>
            <p:cNvSpPr/>
            <p:nvPr/>
          </p:nvSpPr>
          <p:spPr>
            <a:xfrm>
              <a:off x="0" y="0"/>
              <a:ext cx="2000180" cy="12543"/>
            </a:xfrm>
            <a:custGeom>
              <a:avLst/>
              <a:gdLst/>
              <a:ahLst/>
              <a:cxnLst/>
              <a:rect l="l" t="t" r="r" b="b"/>
              <a:pathLst>
                <a:path w="2000180" h="12543">
                  <a:moveTo>
                    <a:pt x="0" y="0"/>
                  </a:moveTo>
                  <a:lnTo>
                    <a:pt x="2000180" y="0"/>
                  </a:lnTo>
                  <a:lnTo>
                    <a:pt x="2000180" y="12543"/>
                  </a:lnTo>
                  <a:lnTo>
                    <a:pt x="0" y="12543"/>
                  </a:lnTo>
                  <a:close/>
                </a:path>
              </a:pathLst>
            </a:custGeom>
            <a:solidFill>
              <a:srgbClr val="9F9F9F"/>
            </a:solidFill>
          </p:spPr>
        </p:sp>
        <p:sp>
          <p:nvSpPr>
            <p:cNvPr id="7" name="TextBox 7"/>
            <p:cNvSpPr txBox="1"/>
            <p:nvPr/>
          </p:nvSpPr>
          <p:spPr>
            <a:xfrm>
              <a:off x="0" y="-38100"/>
              <a:ext cx="2000180" cy="50643"/>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308943" y="9470222"/>
            <a:ext cx="2552811" cy="816778"/>
            <a:chOff x="0" y="0"/>
            <a:chExt cx="672345" cy="215118"/>
          </a:xfrm>
        </p:grpSpPr>
        <p:sp>
          <p:nvSpPr>
            <p:cNvPr id="9" name="Freeform 9"/>
            <p:cNvSpPr/>
            <p:nvPr/>
          </p:nvSpPr>
          <p:spPr>
            <a:xfrm>
              <a:off x="0" y="0"/>
              <a:ext cx="672345" cy="215118"/>
            </a:xfrm>
            <a:custGeom>
              <a:avLst/>
              <a:gdLst/>
              <a:ahLst/>
              <a:cxnLst/>
              <a:rect l="l" t="t" r="r" b="b"/>
              <a:pathLst>
                <a:path w="672345" h="215118">
                  <a:moveTo>
                    <a:pt x="0" y="0"/>
                  </a:moveTo>
                  <a:lnTo>
                    <a:pt x="672345" y="0"/>
                  </a:lnTo>
                  <a:lnTo>
                    <a:pt x="672345" y="215118"/>
                  </a:lnTo>
                  <a:lnTo>
                    <a:pt x="0" y="215118"/>
                  </a:lnTo>
                  <a:close/>
                </a:path>
              </a:pathLst>
            </a:custGeom>
            <a:solidFill>
              <a:srgbClr val="9F9F9F"/>
            </a:solidFill>
          </p:spPr>
        </p:sp>
        <p:sp>
          <p:nvSpPr>
            <p:cNvPr id="10" name="TextBox 10"/>
            <p:cNvSpPr txBox="1"/>
            <p:nvPr/>
          </p:nvSpPr>
          <p:spPr>
            <a:xfrm>
              <a:off x="0" y="-38100"/>
              <a:ext cx="672345" cy="253218"/>
            </a:xfrm>
            <a:prstGeom prst="rect">
              <a:avLst/>
            </a:prstGeom>
          </p:spPr>
          <p:txBody>
            <a:bodyPr lIns="50800" tIns="50800" rIns="50800" bIns="50800" rtlCol="0" anchor="ctr"/>
            <a:lstStyle/>
            <a:p>
              <a:pPr algn="ctr">
                <a:lnSpc>
                  <a:spcPts val="3359"/>
                </a:lnSpc>
              </a:pPr>
              <a:endParaRPr/>
            </a:p>
          </p:txBody>
        </p:sp>
      </p:grpSp>
      <p:grpSp>
        <p:nvGrpSpPr>
          <p:cNvPr id="11" name="Group 11"/>
          <p:cNvGrpSpPr/>
          <p:nvPr/>
        </p:nvGrpSpPr>
        <p:grpSpPr>
          <a:xfrm>
            <a:off x="16044132" y="-183893"/>
            <a:ext cx="2552811" cy="1563029"/>
            <a:chOff x="0" y="0"/>
            <a:chExt cx="672345" cy="411662"/>
          </a:xfrm>
        </p:grpSpPr>
        <p:sp>
          <p:nvSpPr>
            <p:cNvPr id="12" name="Freeform 12"/>
            <p:cNvSpPr/>
            <p:nvPr/>
          </p:nvSpPr>
          <p:spPr>
            <a:xfrm>
              <a:off x="0" y="0"/>
              <a:ext cx="672345" cy="411662"/>
            </a:xfrm>
            <a:custGeom>
              <a:avLst/>
              <a:gdLst/>
              <a:ahLst/>
              <a:cxnLst/>
              <a:rect l="l" t="t" r="r" b="b"/>
              <a:pathLst>
                <a:path w="672345" h="411662">
                  <a:moveTo>
                    <a:pt x="0" y="0"/>
                  </a:moveTo>
                  <a:lnTo>
                    <a:pt x="672345" y="0"/>
                  </a:lnTo>
                  <a:lnTo>
                    <a:pt x="672345" y="411662"/>
                  </a:lnTo>
                  <a:lnTo>
                    <a:pt x="0" y="411662"/>
                  </a:lnTo>
                  <a:close/>
                </a:path>
              </a:pathLst>
            </a:custGeom>
            <a:solidFill>
              <a:srgbClr val="9F9F9F"/>
            </a:solidFill>
          </p:spPr>
        </p:sp>
        <p:sp>
          <p:nvSpPr>
            <p:cNvPr id="13" name="TextBox 13"/>
            <p:cNvSpPr txBox="1"/>
            <p:nvPr/>
          </p:nvSpPr>
          <p:spPr>
            <a:xfrm>
              <a:off x="0" y="-38100"/>
              <a:ext cx="672345" cy="449762"/>
            </a:xfrm>
            <a:prstGeom prst="rect">
              <a:avLst/>
            </a:prstGeom>
          </p:spPr>
          <p:txBody>
            <a:bodyPr lIns="50800" tIns="50800" rIns="50800" bIns="50800" rtlCol="0" anchor="ctr"/>
            <a:lstStyle/>
            <a:p>
              <a:pPr algn="ctr">
                <a:lnSpc>
                  <a:spcPts val="3359"/>
                </a:lnSpc>
              </a:pPr>
              <a:endParaRPr/>
            </a:p>
          </p:txBody>
        </p:sp>
      </p:grpSp>
      <p:sp>
        <p:nvSpPr>
          <p:cNvPr id="14" name="TextBox 14"/>
          <p:cNvSpPr txBox="1"/>
          <p:nvPr/>
        </p:nvSpPr>
        <p:spPr>
          <a:xfrm>
            <a:off x="8849" y="41479"/>
            <a:ext cx="8821402" cy="863600"/>
          </a:xfrm>
          <a:prstGeom prst="rect">
            <a:avLst/>
          </a:prstGeom>
        </p:spPr>
        <p:txBody>
          <a:bodyPr lIns="0" tIns="0" rIns="0" bIns="0" rtlCol="0" anchor="t">
            <a:spAutoFit/>
          </a:bodyPr>
          <a:lstStyle/>
          <a:p>
            <a:pPr>
              <a:lnSpc>
                <a:spcPts val="7000"/>
              </a:lnSpc>
            </a:pPr>
            <a:r>
              <a:rPr lang="en-US" sz="5000">
                <a:solidFill>
                  <a:srgbClr val="000000"/>
                </a:solidFill>
                <a:latin typeface="Clear Sans Bold"/>
              </a:rPr>
              <a:t>1. Lưu đồ thuật toán</a:t>
            </a:r>
          </a:p>
        </p:txBody>
      </p:sp>
      <p:grpSp>
        <p:nvGrpSpPr>
          <p:cNvPr id="17" name="Group 16">
            <a:extLst>
              <a:ext uri="{FF2B5EF4-FFF2-40B4-BE49-F238E27FC236}">
                <a16:creationId xmlns:a16="http://schemas.microsoft.com/office/drawing/2014/main" id="{32E629E4-0133-4FA6-BE35-0EC606AD4A0D}"/>
              </a:ext>
            </a:extLst>
          </p:cNvPr>
          <p:cNvGrpSpPr/>
          <p:nvPr/>
        </p:nvGrpSpPr>
        <p:grpSpPr>
          <a:xfrm>
            <a:off x="1509286" y="420647"/>
            <a:ext cx="15269427" cy="9421601"/>
            <a:chOff x="655175" y="326669"/>
            <a:chExt cx="15269427" cy="9421601"/>
          </a:xfrm>
        </p:grpSpPr>
        <p:sp>
          <p:nvSpPr>
            <p:cNvPr id="18" name="AutoShape 55">
              <a:extLst>
                <a:ext uri="{FF2B5EF4-FFF2-40B4-BE49-F238E27FC236}">
                  <a16:creationId xmlns:a16="http://schemas.microsoft.com/office/drawing/2014/main" id="{4808910B-A109-4233-B6E9-1FEE2591C1F9}"/>
                </a:ext>
              </a:extLst>
            </p:cNvPr>
            <p:cNvSpPr/>
            <p:nvPr/>
          </p:nvSpPr>
          <p:spPr>
            <a:xfrm flipH="1">
              <a:off x="8749946" y="5390804"/>
              <a:ext cx="1198" cy="410025"/>
            </a:xfrm>
            <a:prstGeom prst="line">
              <a:avLst/>
            </a:prstGeom>
            <a:ln w="25400" cap="rnd">
              <a:solidFill>
                <a:srgbClr val="000000"/>
              </a:solidFill>
              <a:prstDash val="solid"/>
              <a:headEnd type="none" w="sm" len="sm"/>
              <a:tailEnd type="triangle" w="lg" len="med"/>
            </a:ln>
          </p:spPr>
        </p:sp>
        <p:sp>
          <p:nvSpPr>
            <p:cNvPr id="19" name="AutoShape 54">
              <a:extLst>
                <a:ext uri="{FF2B5EF4-FFF2-40B4-BE49-F238E27FC236}">
                  <a16:creationId xmlns:a16="http://schemas.microsoft.com/office/drawing/2014/main" id="{2C2F29B2-FA1C-4436-B090-944C7437E706}"/>
                </a:ext>
              </a:extLst>
            </p:cNvPr>
            <p:cNvSpPr/>
            <p:nvPr/>
          </p:nvSpPr>
          <p:spPr>
            <a:xfrm>
              <a:off x="8749947" y="4207686"/>
              <a:ext cx="1420" cy="768955"/>
            </a:xfrm>
            <a:prstGeom prst="line">
              <a:avLst/>
            </a:prstGeom>
            <a:ln w="25400" cap="rnd">
              <a:solidFill>
                <a:srgbClr val="000000"/>
              </a:solidFill>
              <a:prstDash val="solid"/>
              <a:headEnd type="none" w="sm" len="sm"/>
              <a:tailEnd type="triangle" w="lg" len="med"/>
            </a:ln>
          </p:spPr>
          <p:txBody>
            <a:bodyPr/>
            <a:lstStyle/>
            <a:p>
              <a:endParaRPr lang="en-US" dirty="0"/>
            </a:p>
          </p:txBody>
        </p:sp>
        <p:grpSp>
          <p:nvGrpSpPr>
            <p:cNvPr id="20" name="Group 3">
              <a:extLst>
                <a:ext uri="{FF2B5EF4-FFF2-40B4-BE49-F238E27FC236}">
                  <a16:creationId xmlns:a16="http://schemas.microsoft.com/office/drawing/2014/main" id="{38946E3C-FD40-493A-88E4-C1E50D3439C2}"/>
                </a:ext>
              </a:extLst>
            </p:cNvPr>
            <p:cNvGrpSpPr/>
            <p:nvPr/>
          </p:nvGrpSpPr>
          <p:grpSpPr>
            <a:xfrm>
              <a:off x="8135219" y="326669"/>
              <a:ext cx="1255187" cy="850398"/>
              <a:chOff x="0" y="0"/>
              <a:chExt cx="900827" cy="610317"/>
            </a:xfrm>
          </p:grpSpPr>
          <p:sp>
            <p:nvSpPr>
              <p:cNvPr id="97" name="Freeform 4">
                <a:extLst>
                  <a:ext uri="{FF2B5EF4-FFF2-40B4-BE49-F238E27FC236}">
                    <a16:creationId xmlns:a16="http://schemas.microsoft.com/office/drawing/2014/main" id="{912D8777-9F56-41B9-8011-FD8D509EACB8}"/>
                  </a:ext>
                </a:extLst>
              </p:cNvPr>
              <p:cNvSpPr/>
              <p:nvPr/>
            </p:nvSpPr>
            <p:spPr>
              <a:xfrm>
                <a:off x="0" y="0"/>
                <a:ext cx="900827" cy="610317"/>
              </a:xfrm>
              <a:custGeom>
                <a:avLst/>
                <a:gdLst/>
                <a:ahLst/>
                <a:cxnLst/>
                <a:rect l="l" t="t" r="r" b="b"/>
                <a:pathLst>
                  <a:path w="900827" h="610317">
                    <a:moveTo>
                      <a:pt x="450414" y="0"/>
                    </a:moveTo>
                    <a:cubicBezTo>
                      <a:pt x="201657" y="0"/>
                      <a:pt x="0" y="136624"/>
                      <a:pt x="0" y="305158"/>
                    </a:cubicBezTo>
                    <a:cubicBezTo>
                      <a:pt x="0" y="473693"/>
                      <a:pt x="201657" y="610317"/>
                      <a:pt x="450414" y="610317"/>
                    </a:cubicBezTo>
                    <a:cubicBezTo>
                      <a:pt x="699170" y="610317"/>
                      <a:pt x="900827" y="473693"/>
                      <a:pt x="900827" y="305158"/>
                    </a:cubicBezTo>
                    <a:cubicBezTo>
                      <a:pt x="900827" y="136624"/>
                      <a:pt x="699170" y="0"/>
                      <a:pt x="450414" y="0"/>
                    </a:cubicBezTo>
                    <a:close/>
                  </a:path>
                </a:pathLst>
              </a:custGeom>
              <a:solidFill>
                <a:srgbClr val="A8DADC"/>
              </a:solidFill>
            </p:spPr>
          </p:sp>
          <p:sp>
            <p:nvSpPr>
              <p:cNvPr id="98" name="TextBox 5">
                <a:extLst>
                  <a:ext uri="{FF2B5EF4-FFF2-40B4-BE49-F238E27FC236}">
                    <a16:creationId xmlns:a16="http://schemas.microsoft.com/office/drawing/2014/main" id="{E9531572-2EF6-495E-9326-34798184FA0D}"/>
                  </a:ext>
                </a:extLst>
              </p:cNvPr>
              <p:cNvSpPr txBox="1"/>
              <p:nvPr/>
            </p:nvSpPr>
            <p:spPr>
              <a:xfrm>
                <a:off x="84453" y="38167"/>
                <a:ext cx="731922" cy="514932"/>
              </a:xfrm>
              <a:prstGeom prst="rect">
                <a:avLst/>
              </a:prstGeom>
            </p:spPr>
            <p:txBody>
              <a:bodyPr lIns="47539" tIns="47539" rIns="47539" bIns="47539" rtlCol="0" anchor="ctr"/>
              <a:lstStyle/>
              <a:p>
                <a:pPr algn="ctr">
                  <a:lnSpc>
                    <a:spcPts val="1399"/>
                  </a:lnSpc>
                </a:pPr>
                <a:r>
                  <a:rPr lang="en-US" sz="999">
                    <a:solidFill>
                      <a:srgbClr val="000000"/>
                    </a:solidFill>
                    <a:latin typeface="Clear Sans" panose="020B0604020202020204" charset="0"/>
                    <a:cs typeface="Clear Sans" panose="020B0604020202020204" charset="0"/>
                  </a:rPr>
                  <a:t>Bắt đầu chương trình</a:t>
                </a:r>
              </a:p>
            </p:txBody>
          </p:sp>
        </p:grpSp>
        <p:grpSp>
          <p:nvGrpSpPr>
            <p:cNvPr id="21" name="Group 6">
              <a:extLst>
                <a:ext uri="{FF2B5EF4-FFF2-40B4-BE49-F238E27FC236}">
                  <a16:creationId xmlns:a16="http://schemas.microsoft.com/office/drawing/2014/main" id="{5C6067C0-E582-458C-942F-C9D72A9F55A5}"/>
                </a:ext>
              </a:extLst>
            </p:cNvPr>
            <p:cNvGrpSpPr/>
            <p:nvPr/>
          </p:nvGrpSpPr>
          <p:grpSpPr>
            <a:xfrm>
              <a:off x="7682509" y="1771824"/>
              <a:ext cx="2138481" cy="665084"/>
              <a:chOff x="0" y="0"/>
              <a:chExt cx="1016182" cy="316040"/>
            </a:xfrm>
          </p:grpSpPr>
          <p:sp>
            <p:nvSpPr>
              <p:cNvPr id="95" name="Freeform 7">
                <a:extLst>
                  <a:ext uri="{FF2B5EF4-FFF2-40B4-BE49-F238E27FC236}">
                    <a16:creationId xmlns:a16="http://schemas.microsoft.com/office/drawing/2014/main" id="{2A6FD987-630B-41B0-97CC-3507820D49FF}"/>
                  </a:ext>
                </a:extLst>
              </p:cNvPr>
              <p:cNvSpPr/>
              <p:nvPr/>
            </p:nvSpPr>
            <p:spPr>
              <a:xfrm>
                <a:off x="0" y="0"/>
                <a:ext cx="1016182" cy="316040"/>
              </a:xfrm>
              <a:custGeom>
                <a:avLst/>
                <a:gdLst/>
                <a:ahLst/>
                <a:cxnLst/>
                <a:rect l="l" t="t" r="r" b="b"/>
                <a:pathLst>
                  <a:path w="1016182" h="316040">
                    <a:moveTo>
                      <a:pt x="203200" y="0"/>
                    </a:moveTo>
                    <a:lnTo>
                      <a:pt x="1016182" y="0"/>
                    </a:lnTo>
                    <a:lnTo>
                      <a:pt x="812982" y="316040"/>
                    </a:lnTo>
                    <a:lnTo>
                      <a:pt x="0" y="316040"/>
                    </a:lnTo>
                    <a:lnTo>
                      <a:pt x="203200" y="0"/>
                    </a:lnTo>
                    <a:close/>
                  </a:path>
                </a:pathLst>
              </a:custGeom>
              <a:solidFill>
                <a:srgbClr val="A8DADC"/>
              </a:solidFill>
            </p:spPr>
          </p:sp>
          <p:sp>
            <p:nvSpPr>
              <p:cNvPr id="96" name="TextBox 8">
                <a:extLst>
                  <a:ext uri="{FF2B5EF4-FFF2-40B4-BE49-F238E27FC236}">
                    <a16:creationId xmlns:a16="http://schemas.microsoft.com/office/drawing/2014/main" id="{C28D5D25-A158-43F9-B8C0-48A623789F8E}"/>
                  </a:ext>
                </a:extLst>
              </p:cNvPr>
              <p:cNvSpPr txBox="1"/>
              <p:nvPr/>
            </p:nvSpPr>
            <p:spPr>
              <a:xfrm>
                <a:off x="101600" y="-19050"/>
                <a:ext cx="812982" cy="335090"/>
              </a:xfrm>
              <a:prstGeom prst="rect">
                <a:avLst/>
              </a:prstGeom>
            </p:spPr>
            <p:txBody>
              <a:bodyPr lIns="47539" tIns="47539" rIns="47539" bIns="47539" rtlCol="0" anchor="ctr"/>
              <a:lstStyle/>
              <a:p>
                <a:pPr algn="ctr">
                  <a:lnSpc>
                    <a:spcPts val="1399"/>
                  </a:lnSpc>
                </a:pPr>
                <a:r>
                  <a:rPr lang="en-US" sz="999" dirty="0" err="1">
                    <a:solidFill>
                      <a:srgbClr val="000000"/>
                    </a:solidFill>
                    <a:latin typeface="Clear Sans" panose="020B0604020202020204" charset="0"/>
                    <a:cs typeface="Clear Sans" panose="020B0604020202020204" charset="0"/>
                  </a:rPr>
                  <a:t>Nhập</a:t>
                </a:r>
                <a:r>
                  <a:rPr lang="en-US" sz="999" dirty="0">
                    <a:solidFill>
                      <a:srgbClr val="000000"/>
                    </a:solidFill>
                    <a:latin typeface="Clear Sans" panose="020B0604020202020204" charset="0"/>
                    <a:cs typeface="Clear Sans" panose="020B0604020202020204" charset="0"/>
                  </a:rPr>
                  <a:t> </a:t>
                </a:r>
                <a:r>
                  <a:rPr lang="en-US" sz="999" dirty="0" err="1">
                    <a:solidFill>
                      <a:srgbClr val="000000"/>
                    </a:solidFill>
                    <a:latin typeface="Clear Sans" panose="020B0604020202020204" charset="0"/>
                    <a:cs typeface="Clear Sans" panose="020B0604020202020204" charset="0"/>
                  </a:rPr>
                  <a:t>sàn</a:t>
                </a:r>
                <a:r>
                  <a:rPr lang="en-US" sz="999" dirty="0">
                    <a:solidFill>
                      <a:srgbClr val="000000"/>
                    </a:solidFill>
                    <a:latin typeface="Clear Sans" panose="020B0604020202020204" charset="0"/>
                    <a:cs typeface="Clear Sans" panose="020B0604020202020204" charset="0"/>
                  </a:rPr>
                  <a:t> </a:t>
                </a:r>
                <a:r>
                  <a:rPr lang="en-US" sz="999" dirty="0" err="1">
                    <a:solidFill>
                      <a:srgbClr val="000000"/>
                    </a:solidFill>
                    <a:latin typeface="Clear Sans" panose="020B0604020202020204" charset="0"/>
                    <a:cs typeface="Clear Sans" panose="020B0604020202020204" charset="0"/>
                  </a:rPr>
                  <a:t>giao</a:t>
                </a:r>
                <a:r>
                  <a:rPr lang="en-US" sz="999" dirty="0">
                    <a:solidFill>
                      <a:srgbClr val="000000"/>
                    </a:solidFill>
                    <a:latin typeface="Clear Sans" panose="020B0604020202020204" charset="0"/>
                    <a:cs typeface="Clear Sans" panose="020B0604020202020204" charset="0"/>
                  </a:rPr>
                  <a:t> </a:t>
                </a:r>
                <a:r>
                  <a:rPr lang="en-US" sz="999" dirty="0" err="1">
                    <a:solidFill>
                      <a:srgbClr val="000000"/>
                    </a:solidFill>
                    <a:latin typeface="Clear Sans" panose="020B0604020202020204" charset="0"/>
                    <a:cs typeface="Clear Sans" panose="020B0604020202020204" charset="0"/>
                  </a:rPr>
                  <a:t>dịch</a:t>
                </a:r>
                <a:endParaRPr lang="en-US" sz="999" dirty="0">
                  <a:solidFill>
                    <a:srgbClr val="000000"/>
                  </a:solidFill>
                  <a:latin typeface="Clear Sans" panose="020B0604020202020204" charset="0"/>
                  <a:cs typeface="Clear Sans" panose="020B0604020202020204" charset="0"/>
                </a:endParaRPr>
              </a:p>
            </p:txBody>
          </p:sp>
        </p:grpSp>
        <p:grpSp>
          <p:nvGrpSpPr>
            <p:cNvPr id="22" name="Group 9">
              <a:extLst>
                <a:ext uri="{FF2B5EF4-FFF2-40B4-BE49-F238E27FC236}">
                  <a16:creationId xmlns:a16="http://schemas.microsoft.com/office/drawing/2014/main" id="{C8CEF19D-A5E1-45D0-96DD-3CD225F63D54}"/>
                </a:ext>
              </a:extLst>
            </p:cNvPr>
            <p:cNvGrpSpPr/>
            <p:nvPr/>
          </p:nvGrpSpPr>
          <p:grpSpPr>
            <a:xfrm>
              <a:off x="8109487" y="2853524"/>
              <a:ext cx="1280920" cy="514534"/>
              <a:chOff x="0" y="0"/>
              <a:chExt cx="360503" cy="144811"/>
            </a:xfrm>
          </p:grpSpPr>
          <p:sp>
            <p:nvSpPr>
              <p:cNvPr id="93" name="Freeform 10">
                <a:extLst>
                  <a:ext uri="{FF2B5EF4-FFF2-40B4-BE49-F238E27FC236}">
                    <a16:creationId xmlns:a16="http://schemas.microsoft.com/office/drawing/2014/main" id="{70B8C8C9-44F4-43F4-8ACE-7D05F3031478}"/>
                  </a:ext>
                </a:extLst>
              </p:cNvPr>
              <p:cNvSpPr/>
              <p:nvPr/>
            </p:nvSpPr>
            <p:spPr>
              <a:xfrm>
                <a:off x="0" y="0"/>
                <a:ext cx="360503" cy="144811"/>
              </a:xfrm>
              <a:custGeom>
                <a:avLst/>
                <a:gdLst/>
                <a:ahLst/>
                <a:cxnLst/>
                <a:rect l="l" t="t" r="r" b="b"/>
                <a:pathLst>
                  <a:path w="360503" h="144811">
                    <a:moveTo>
                      <a:pt x="0" y="0"/>
                    </a:moveTo>
                    <a:lnTo>
                      <a:pt x="360503" y="0"/>
                    </a:lnTo>
                    <a:lnTo>
                      <a:pt x="360503" y="144811"/>
                    </a:lnTo>
                    <a:lnTo>
                      <a:pt x="0" y="144811"/>
                    </a:lnTo>
                    <a:close/>
                  </a:path>
                </a:pathLst>
              </a:custGeom>
              <a:solidFill>
                <a:srgbClr val="A8DADC"/>
              </a:solidFill>
            </p:spPr>
          </p:sp>
          <p:sp>
            <p:nvSpPr>
              <p:cNvPr id="94" name="TextBox 11">
                <a:extLst>
                  <a:ext uri="{FF2B5EF4-FFF2-40B4-BE49-F238E27FC236}">
                    <a16:creationId xmlns:a16="http://schemas.microsoft.com/office/drawing/2014/main" id="{4C4F9C01-6BD4-4BEB-BAC7-C0EBD62583B0}"/>
                  </a:ext>
                </a:extLst>
              </p:cNvPr>
              <p:cNvSpPr txBox="1"/>
              <p:nvPr/>
            </p:nvSpPr>
            <p:spPr>
              <a:xfrm>
                <a:off x="0" y="-19050"/>
                <a:ext cx="360503" cy="163861"/>
              </a:xfrm>
              <a:prstGeom prst="rect">
                <a:avLst/>
              </a:prstGeom>
            </p:spPr>
            <p:txBody>
              <a:bodyPr lIns="47539" tIns="47539" rIns="47539" bIns="47539" rtlCol="0" anchor="ctr"/>
              <a:lstStyle/>
              <a:p>
                <a:pPr algn="ctr">
                  <a:lnSpc>
                    <a:spcPts val="1399"/>
                  </a:lnSpc>
                </a:pPr>
                <a:r>
                  <a:rPr lang="en-US" sz="999" dirty="0" err="1">
                    <a:solidFill>
                      <a:srgbClr val="000000"/>
                    </a:solidFill>
                    <a:latin typeface="Clear Sans" panose="020B0604020202020204" charset="0"/>
                    <a:cs typeface="Clear Sans" panose="020B0604020202020204" charset="0"/>
                  </a:rPr>
                  <a:t>Lọc</a:t>
                </a:r>
                <a:r>
                  <a:rPr lang="en-US" sz="999" dirty="0">
                    <a:solidFill>
                      <a:srgbClr val="000000"/>
                    </a:solidFill>
                    <a:latin typeface="Clear Sans" panose="020B0604020202020204" charset="0"/>
                    <a:cs typeface="Clear Sans" panose="020B0604020202020204" charset="0"/>
                  </a:rPr>
                  <a:t> </a:t>
                </a:r>
                <a:r>
                  <a:rPr lang="en-US" sz="999" dirty="0" err="1">
                    <a:solidFill>
                      <a:srgbClr val="000000"/>
                    </a:solidFill>
                    <a:latin typeface="Clear Sans" panose="020B0604020202020204" charset="0"/>
                    <a:cs typeface="Clear Sans" panose="020B0604020202020204" charset="0"/>
                  </a:rPr>
                  <a:t>cổ</a:t>
                </a:r>
                <a:r>
                  <a:rPr lang="en-US" sz="999" dirty="0">
                    <a:solidFill>
                      <a:srgbClr val="000000"/>
                    </a:solidFill>
                    <a:latin typeface="Clear Sans" panose="020B0604020202020204" charset="0"/>
                    <a:cs typeface="Clear Sans" panose="020B0604020202020204" charset="0"/>
                  </a:rPr>
                  <a:t> </a:t>
                </a:r>
                <a:r>
                  <a:rPr lang="en-US" sz="999" dirty="0" err="1">
                    <a:solidFill>
                      <a:srgbClr val="000000"/>
                    </a:solidFill>
                    <a:latin typeface="Clear Sans" panose="020B0604020202020204" charset="0"/>
                    <a:cs typeface="Clear Sans" panose="020B0604020202020204" charset="0"/>
                  </a:rPr>
                  <a:t>phiếu</a:t>
                </a:r>
                <a:r>
                  <a:rPr lang="en-US" sz="999" dirty="0">
                    <a:solidFill>
                      <a:srgbClr val="000000"/>
                    </a:solidFill>
                    <a:latin typeface="Clear Sans" panose="020B0604020202020204" charset="0"/>
                    <a:cs typeface="Clear Sans" panose="020B0604020202020204" charset="0"/>
                  </a:rPr>
                  <a:t> </a:t>
                </a:r>
              </a:p>
              <a:p>
                <a:pPr algn="ctr">
                  <a:lnSpc>
                    <a:spcPts val="1399"/>
                  </a:lnSpc>
                </a:pPr>
                <a:r>
                  <a:rPr lang="en-US" sz="999" dirty="0" err="1">
                    <a:solidFill>
                      <a:srgbClr val="000000"/>
                    </a:solidFill>
                    <a:latin typeface="Clear Sans" panose="020B0604020202020204" charset="0"/>
                    <a:cs typeface="Clear Sans" panose="020B0604020202020204" charset="0"/>
                  </a:rPr>
                  <a:t>tiềm</a:t>
                </a:r>
                <a:r>
                  <a:rPr lang="en-US" sz="999" dirty="0">
                    <a:solidFill>
                      <a:srgbClr val="000000"/>
                    </a:solidFill>
                    <a:latin typeface="Clear Sans" panose="020B0604020202020204" charset="0"/>
                    <a:cs typeface="Clear Sans" panose="020B0604020202020204" charset="0"/>
                  </a:rPr>
                  <a:t> </a:t>
                </a:r>
                <a:r>
                  <a:rPr lang="en-US" sz="999" dirty="0" err="1">
                    <a:solidFill>
                      <a:srgbClr val="000000"/>
                    </a:solidFill>
                    <a:latin typeface="Clear Sans" panose="020B0604020202020204" charset="0"/>
                    <a:cs typeface="Clear Sans" panose="020B0604020202020204" charset="0"/>
                  </a:rPr>
                  <a:t>năng</a:t>
                </a:r>
                <a:endParaRPr lang="en-US" sz="999" dirty="0">
                  <a:solidFill>
                    <a:srgbClr val="000000"/>
                  </a:solidFill>
                  <a:latin typeface="Clear Sans" panose="020B0604020202020204" charset="0"/>
                  <a:cs typeface="Clear Sans" panose="020B0604020202020204" charset="0"/>
                </a:endParaRPr>
              </a:p>
            </p:txBody>
          </p:sp>
        </p:grpSp>
        <p:grpSp>
          <p:nvGrpSpPr>
            <p:cNvPr id="23" name="Group 12">
              <a:extLst>
                <a:ext uri="{FF2B5EF4-FFF2-40B4-BE49-F238E27FC236}">
                  <a16:creationId xmlns:a16="http://schemas.microsoft.com/office/drawing/2014/main" id="{110B55A8-0477-4E3E-B004-1907E35FD79F}"/>
                </a:ext>
              </a:extLst>
            </p:cNvPr>
            <p:cNvGrpSpPr/>
            <p:nvPr/>
          </p:nvGrpSpPr>
          <p:grpSpPr>
            <a:xfrm>
              <a:off x="8109487" y="3782221"/>
              <a:ext cx="1280920" cy="850928"/>
              <a:chOff x="0" y="0"/>
              <a:chExt cx="360503" cy="239486"/>
            </a:xfrm>
          </p:grpSpPr>
          <p:sp>
            <p:nvSpPr>
              <p:cNvPr id="91" name="Freeform 13">
                <a:extLst>
                  <a:ext uri="{FF2B5EF4-FFF2-40B4-BE49-F238E27FC236}">
                    <a16:creationId xmlns:a16="http://schemas.microsoft.com/office/drawing/2014/main" id="{F41EB86C-0BDF-451E-B2AC-D34879F1E045}"/>
                  </a:ext>
                </a:extLst>
              </p:cNvPr>
              <p:cNvSpPr/>
              <p:nvPr/>
            </p:nvSpPr>
            <p:spPr>
              <a:xfrm>
                <a:off x="0" y="0"/>
                <a:ext cx="360503" cy="239486"/>
              </a:xfrm>
              <a:custGeom>
                <a:avLst/>
                <a:gdLst/>
                <a:ahLst/>
                <a:cxnLst/>
                <a:rect l="l" t="t" r="r" b="b"/>
                <a:pathLst>
                  <a:path w="360503" h="239486">
                    <a:moveTo>
                      <a:pt x="0" y="0"/>
                    </a:moveTo>
                    <a:lnTo>
                      <a:pt x="360503" y="0"/>
                    </a:lnTo>
                    <a:lnTo>
                      <a:pt x="360503" y="239486"/>
                    </a:lnTo>
                    <a:lnTo>
                      <a:pt x="0" y="239486"/>
                    </a:lnTo>
                    <a:close/>
                  </a:path>
                </a:pathLst>
              </a:custGeom>
              <a:solidFill>
                <a:srgbClr val="A8DADC"/>
              </a:solidFill>
            </p:spPr>
            <p:txBody>
              <a:bodyPr/>
              <a:lstStyle/>
              <a:p>
                <a:endParaRPr lang="en-US" dirty="0"/>
              </a:p>
            </p:txBody>
          </p:sp>
          <p:sp>
            <p:nvSpPr>
              <p:cNvPr id="92" name="TextBox 14">
                <a:extLst>
                  <a:ext uri="{FF2B5EF4-FFF2-40B4-BE49-F238E27FC236}">
                    <a16:creationId xmlns:a16="http://schemas.microsoft.com/office/drawing/2014/main" id="{0C797E06-15E3-4704-BFAB-697E6D6E47DB}"/>
                  </a:ext>
                </a:extLst>
              </p:cNvPr>
              <p:cNvSpPr txBox="1"/>
              <p:nvPr/>
            </p:nvSpPr>
            <p:spPr>
              <a:xfrm>
                <a:off x="0" y="-19050"/>
                <a:ext cx="360503" cy="258536"/>
              </a:xfrm>
              <a:prstGeom prst="rect">
                <a:avLst/>
              </a:prstGeom>
            </p:spPr>
            <p:txBody>
              <a:bodyPr lIns="47539" tIns="47539" rIns="47539" bIns="47539" rtlCol="0" anchor="ctr"/>
              <a:lstStyle/>
              <a:p>
                <a:pPr algn="ctr">
                  <a:lnSpc>
                    <a:spcPts val="1399"/>
                  </a:lnSpc>
                </a:pPr>
                <a:r>
                  <a:rPr lang="en-US" sz="999" dirty="0" err="1">
                    <a:solidFill>
                      <a:srgbClr val="000000"/>
                    </a:solidFill>
                    <a:latin typeface="Clear Sans" panose="020B0604020202020204" charset="0"/>
                    <a:cs typeface="Clear Sans" panose="020B0604020202020204" charset="0"/>
                  </a:rPr>
                  <a:t>Các</a:t>
                </a:r>
                <a:r>
                  <a:rPr lang="en-US" sz="999" dirty="0">
                    <a:solidFill>
                      <a:srgbClr val="000000"/>
                    </a:solidFill>
                    <a:latin typeface="Clear Sans" panose="020B0604020202020204" charset="0"/>
                    <a:cs typeface="Clear Sans" panose="020B0604020202020204" charset="0"/>
                  </a:rPr>
                  <a:t> </a:t>
                </a:r>
                <a:r>
                  <a:rPr lang="en-US" sz="999" dirty="0" err="1">
                    <a:solidFill>
                      <a:srgbClr val="000000"/>
                    </a:solidFill>
                    <a:latin typeface="Clear Sans" panose="020B0604020202020204" charset="0"/>
                    <a:cs typeface="Clear Sans" panose="020B0604020202020204" charset="0"/>
                  </a:rPr>
                  <a:t>mã</a:t>
                </a:r>
                <a:r>
                  <a:rPr lang="en-US" sz="999" dirty="0">
                    <a:solidFill>
                      <a:srgbClr val="000000"/>
                    </a:solidFill>
                    <a:latin typeface="Clear Sans" panose="020B0604020202020204" charset="0"/>
                    <a:cs typeface="Clear Sans" panose="020B0604020202020204" charset="0"/>
                  </a:rPr>
                  <a:t> </a:t>
                </a:r>
                <a:r>
                  <a:rPr lang="en-US" sz="999" dirty="0" err="1">
                    <a:solidFill>
                      <a:srgbClr val="000000"/>
                    </a:solidFill>
                    <a:latin typeface="Clear Sans" panose="020B0604020202020204" charset="0"/>
                    <a:cs typeface="Clear Sans" panose="020B0604020202020204" charset="0"/>
                  </a:rPr>
                  <a:t>cổ</a:t>
                </a:r>
                <a:r>
                  <a:rPr lang="en-US" sz="999" dirty="0">
                    <a:solidFill>
                      <a:srgbClr val="000000"/>
                    </a:solidFill>
                    <a:latin typeface="Clear Sans" panose="020B0604020202020204" charset="0"/>
                    <a:cs typeface="Clear Sans" panose="020B0604020202020204" charset="0"/>
                  </a:rPr>
                  <a:t> </a:t>
                </a:r>
                <a:r>
                  <a:rPr lang="en-US" sz="999" dirty="0" err="1">
                    <a:solidFill>
                      <a:srgbClr val="000000"/>
                    </a:solidFill>
                    <a:latin typeface="Clear Sans" panose="020B0604020202020204" charset="0"/>
                    <a:cs typeface="Clear Sans" panose="020B0604020202020204" charset="0"/>
                  </a:rPr>
                  <a:t>phiếu</a:t>
                </a:r>
                <a:r>
                  <a:rPr lang="en-US" sz="999" dirty="0">
                    <a:solidFill>
                      <a:srgbClr val="000000"/>
                    </a:solidFill>
                    <a:latin typeface="Clear Sans" panose="020B0604020202020204" charset="0"/>
                    <a:cs typeface="Clear Sans" panose="020B0604020202020204" charset="0"/>
                  </a:rPr>
                  <a:t> </a:t>
                </a:r>
                <a:r>
                  <a:rPr lang="en-US" sz="999" dirty="0" err="1">
                    <a:solidFill>
                      <a:srgbClr val="000000"/>
                    </a:solidFill>
                    <a:latin typeface="Clear Sans" panose="020B0604020202020204" charset="0"/>
                    <a:cs typeface="Clear Sans" panose="020B0604020202020204" charset="0"/>
                  </a:rPr>
                  <a:t>tiềm</a:t>
                </a:r>
                <a:r>
                  <a:rPr lang="en-US" sz="999" dirty="0">
                    <a:solidFill>
                      <a:srgbClr val="000000"/>
                    </a:solidFill>
                    <a:latin typeface="Clear Sans" panose="020B0604020202020204" charset="0"/>
                    <a:cs typeface="Clear Sans" panose="020B0604020202020204" charset="0"/>
                  </a:rPr>
                  <a:t> </a:t>
                </a:r>
                <a:r>
                  <a:rPr lang="en-US" sz="999" dirty="0" err="1">
                    <a:solidFill>
                      <a:srgbClr val="000000"/>
                    </a:solidFill>
                    <a:latin typeface="Clear Sans" panose="020B0604020202020204" charset="0"/>
                    <a:cs typeface="Clear Sans" panose="020B0604020202020204" charset="0"/>
                  </a:rPr>
                  <a:t>năng</a:t>
                </a:r>
                <a:r>
                  <a:rPr lang="en-US" sz="999" dirty="0">
                    <a:solidFill>
                      <a:srgbClr val="000000"/>
                    </a:solidFill>
                    <a:latin typeface="Clear Sans" panose="020B0604020202020204" charset="0"/>
                    <a:cs typeface="Clear Sans" panose="020B0604020202020204" charset="0"/>
                  </a:rPr>
                  <a:t> (</a:t>
                </a:r>
                <a:r>
                  <a:rPr lang="en-US" sz="999" dirty="0" err="1">
                    <a:solidFill>
                      <a:srgbClr val="000000"/>
                    </a:solidFill>
                    <a:latin typeface="Clear Sans" panose="020B0604020202020204" charset="0"/>
                    <a:cs typeface="Clear Sans" panose="020B0604020202020204" charset="0"/>
                  </a:rPr>
                  <a:t>Tối</a:t>
                </a:r>
                <a:r>
                  <a:rPr lang="en-US" sz="999" dirty="0">
                    <a:solidFill>
                      <a:srgbClr val="000000"/>
                    </a:solidFill>
                    <a:latin typeface="Clear Sans" panose="020B0604020202020204" charset="0"/>
                    <a:cs typeface="Clear Sans" panose="020B0604020202020204" charset="0"/>
                  </a:rPr>
                  <a:t> </a:t>
                </a:r>
                <a:r>
                  <a:rPr lang="en-US" sz="999" dirty="0" err="1">
                    <a:solidFill>
                      <a:srgbClr val="000000"/>
                    </a:solidFill>
                    <a:latin typeface="Clear Sans" panose="020B0604020202020204" charset="0"/>
                    <a:cs typeface="Clear Sans" panose="020B0604020202020204" charset="0"/>
                  </a:rPr>
                  <a:t>đa</a:t>
                </a:r>
                <a:r>
                  <a:rPr lang="en-US" sz="999" dirty="0">
                    <a:solidFill>
                      <a:srgbClr val="000000"/>
                    </a:solidFill>
                    <a:latin typeface="Clear Sans" panose="020B0604020202020204" charset="0"/>
                    <a:cs typeface="Clear Sans" panose="020B0604020202020204" charset="0"/>
                  </a:rPr>
                  <a:t> 50 </a:t>
                </a:r>
                <a:r>
                  <a:rPr lang="en-US" sz="999" dirty="0" err="1">
                    <a:solidFill>
                      <a:srgbClr val="000000"/>
                    </a:solidFill>
                    <a:latin typeface="Clear Sans" panose="020B0604020202020204" charset="0"/>
                    <a:cs typeface="Clear Sans" panose="020B0604020202020204" charset="0"/>
                  </a:rPr>
                  <a:t>cổ</a:t>
                </a:r>
                <a:r>
                  <a:rPr lang="en-US" sz="999" dirty="0">
                    <a:solidFill>
                      <a:srgbClr val="000000"/>
                    </a:solidFill>
                    <a:latin typeface="Clear Sans" panose="020B0604020202020204" charset="0"/>
                    <a:cs typeface="Clear Sans" panose="020B0604020202020204" charset="0"/>
                  </a:rPr>
                  <a:t>)</a:t>
                </a:r>
              </a:p>
            </p:txBody>
          </p:sp>
        </p:grpSp>
        <p:grpSp>
          <p:nvGrpSpPr>
            <p:cNvPr id="24" name="Group 15">
              <a:extLst>
                <a:ext uri="{FF2B5EF4-FFF2-40B4-BE49-F238E27FC236}">
                  <a16:creationId xmlns:a16="http://schemas.microsoft.com/office/drawing/2014/main" id="{234B9F5D-A4B3-4423-9168-9CB81AFB134C}"/>
                </a:ext>
              </a:extLst>
            </p:cNvPr>
            <p:cNvGrpSpPr/>
            <p:nvPr/>
          </p:nvGrpSpPr>
          <p:grpSpPr>
            <a:xfrm>
              <a:off x="8111289" y="4976641"/>
              <a:ext cx="1280920" cy="414163"/>
              <a:chOff x="0" y="0"/>
              <a:chExt cx="360503" cy="116562"/>
            </a:xfrm>
          </p:grpSpPr>
          <p:sp>
            <p:nvSpPr>
              <p:cNvPr id="89" name="Freeform 16">
                <a:extLst>
                  <a:ext uri="{FF2B5EF4-FFF2-40B4-BE49-F238E27FC236}">
                    <a16:creationId xmlns:a16="http://schemas.microsoft.com/office/drawing/2014/main" id="{A80A3580-B9F4-4AD2-A574-A6FD6CEE176D}"/>
                  </a:ext>
                </a:extLst>
              </p:cNvPr>
              <p:cNvSpPr/>
              <p:nvPr/>
            </p:nvSpPr>
            <p:spPr>
              <a:xfrm>
                <a:off x="0" y="0"/>
                <a:ext cx="360503" cy="116562"/>
              </a:xfrm>
              <a:custGeom>
                <a:avLst/>
                <a:gdLst/>
                <a:ahLst/>
                <a:cxnLst/>
                <a:rect l="l" t="t" r="r" b="b"/>
                <a:pathLst>
                  <a:path w="360503" h="116562">
                    <a:moveTo>
                      <a:pt x="0" y="0"/>
                    </a:moveTo>
                    <a:lnTo>
                      <a:pt x="360503" y="0"/>
                    </a:lnTo>
                    <a:lnTo>
                      <a:pt x="360503" y="116562"/>
                    </a:lnTo>
                    <a:lnTo>
                      <a:pt x="0" y="116562"/>
                    </a:lnTo>
                    <a:close/>
                  </a:path>
                </a:pathLst>
              </a:custGeom>
              <a:solidFill>
                <a:srgbClr val="A8DADC"/>
              </a:solidFill>
            </p:spPr>
          </p:sp>
          <p:sp>
            <p:nvSpPr>
              <p:cNvPr id="90" name="TextBox 17">
                <a:extLst>
                  <a:ext uri="{FF2B5EF4-FFF2-40B4-BE49-F238E27FC236}">
                    <a16:creationId xmlns:a16="http://schemas.microsoft.com/office/drawing/2014/main" id="{F09DC62B-9B6E-4EA2-8C64-563739E0B4A8}"/>
                  </a:ext>
                </a:extLst>
              </p:cNvPr>
              <p:cNvSpPr txBox="1"/>
              <p:nvPr/>
            </p:nvSpPr>
            <p:spPr>
              <a:xfrm>
                <a:off x="0" y="-19050"/>
                <a:ext cx="360503" cy="135612"/>
              </a:xfrm>
              <a:prstGeom prst="rect">
                <a:avLst/>
              </a:prstGeom>
            </p:spPr>
            <p:txBody>
              <a:bodyPr lIns="47539" tIns="47539" rIns="47539" bIns="47539" rtlCol="0" anchor="ctr"/>
              <a:lstStyle/>
              <a:p>
                <a:pPr algn="ctr">
                  <a:lnSpc>
                    <a:spcPts val="1399"/>
                  </a:lnSpc>
                </a:pPr>
                <a:r>
                  <a:rPr lang="en-US" sz="999">
                    <a:solidFill>
                      <a:srgbClr val="000000"/>
                    </a:solidFill>
                    <a:latin typeface="Clear Sans" panose="020B0604020202020204" charset="0"/>
                    <a:cs typeface="Clear Sans" panose="020B0604020202020204" charset="0"/>
                  </a:rPr>
                  <a:t>Lấy dữ liệu lịch sử</a:t>
                </a:r>
              </a:p>
            </p:txBody>
          </p:sp>
        </p:grpSp>
        <p:grpSp>
          <p:nvGrpSpPr>
            <p:cNvPr id="25" name="Group 18">
              <a:extLst>
                <a:ext uri="{FF2B5EF4-FFF2-40B4-BE49-F238E27FC236}">
                  <a16:creationId xmlns:a16="http://schemas.microsoft.com/office/drawing/2014/main" id="{434DD365-9B79-4991-9D85-303BEDC33275}"/>
                </a:ext>
              </a:extLst>
            </p:cNvPr>
            <p:cNvGrpSpPr/>
            <p:nvPr/>
          </p:nvGrpSpPr>
          <p:grpSpPr>
            <a:xfrm>
              <a:off x="8109487" y="5733141"/>
              <a:ext cx="1280920" cy="626493"/>
              <a:chOff x="0" y="-19050"/>
              <a:chExt cx="360503" cy="176320"/>
            </a:xfrm>
          </p:grpSpPr>
          <p:sp>
            <p:nvSpPr>
              <p:cNvPr id="87" name="Freeform 19">
                <a:extLst>
                  <a:ext uri="{FF2B5EF4-FFF2-40B4-BE49-F238E27FC236}">
                    <a16:creationId xmlns:a16="http://schemas.microsoft.com/office/drawing/2014/main" id="{F6AC56F8-58FC-4388-AF63-CA88FCD3C3B7}"/>
                  </a:ext>
                </a:extLst>
              </p:cNvPr>
              <p:cNvSpPr/>
              <p:nvPr/>
            </p:nvSpPr>
            <p:spPr>
              <a:xfrm>
                <a:off x="0" y="0"/>
                <a:ext cx="360503" cy="157270"/>
              </a:xfrm>
              <a:custGeom>
                <a:avLst/>
                <a:gdLst/>
                <a:ahLst/>
                <a:cxnLst/>
                <a:rect l="l" t="t" r="r" b="b"/>
                <a:pathLst>
                  <a:path w="360503" h="157270">
                    <a:moveTo>
                      <a:pt x="0" y="0"/>
                    </a:moveTo>
                    <a:lnTo>
                      <a:pt x="360503" y="0"/>
                    </a:lnTo>
                    <a:lnTo>
                      <a:pt x="360503" y="157270"/>
                    </a:lnTo>
                    <a:lnTo>
                      <a:pt x="0" y="157270"/>
                    </a:lnTo>
                    <a:close/>
                  </a:path>
                </a:pathLst>
              </a:custGeom>
              <a:solidFill>
                <a:srgbClr val="A8DADC"/>
              </a:solidFill>
            </p:spPr>
          </p:sp>
          <p:sp>
            <p:nvSpPr>
              <p:cNvPr id="88" name="TextBox 20">
                <a:extLst>
                  <a:ext uri="{FF2B5EF4-FFF2-40B4-BE49-F238E27FC236}">
                    <a16:creationId xmlns:a16="http://schemas.microsoft.com/office/drawing/2014/main" id="{41CA7526-3C11-4A73-810D-1C275250E069}"/>
                  </a:ext>
                </a:extLst>
              </p:cNvPr>
              <p:cNvSpPr txBox="1"/>
              <p:nvPr/>
            </p:nvSpPr>
            <p:spPr>
              <a:xfrm>
                <a:off x="0" y="-19050"/>
                <a:ext cx="360503" cy="176320"/>
              </a:xfrm>
              <a:prstGeom prst="rect">
                <a:avLst/>
              </a:prstGeom>
            </p:spPr>
            <p:txBody>
              <a:bodyPr lIns="47539" tIns="47539" rIns="47539" bIns="47539" rtlCol="0" anchor="ctr"/>
              <a:lstStyle/>
              <a:p>
                <a:pPr algn="ctr">
                  <a:lnSpc>
                    <a:spcPts val="1399"/>
                  </a:lnSpc>
                </a:pPr>
                <a:r>
                  <a:rPr lang="en-US" sz="999" dirty="0" err="1">
                    <a:solidFill>
                      <a:srgbClr val="000000"/>
                    </a:solidFill>
                    <a:latin typeface="Clear Sans" panose="020B0604020202020204" charset="0"/>
                    <a:cs typeface="Clear Sans" panose="020B0604020202020204" charset="0"/>
                  </a:rPr>
                  <a:t>Tính</a:t>
                </a:r>
                <a:r>
                  <a:rPr lang="en-US" sz="999" dirty="0">
                    <a:solidFill>
                      <a:srgbClr val="000000"/>
                    </a:solidFill>
                    <a:latin typeface="Clear Sans" panose="020B0604020202020204" charset="0"/>
                    <a:cs typeface="Clear Sans" panose="020B0604020202020204" charset="0"/>
                  </a:rPr>
                  <a:t> </a:t>
                </a:r>
                <a:r>
                  <a:rPr lang="en-US" sz="999" dirty="0" err="1">
                    <a:solidFill>
                      <a:srgbClr val="000000"/>
                    </a:solidFill>
                    <a:latin typeface="Clear Sans" panose="020B0604020202020204" charset="0"/>
                    <a:cs typeface="Clear Sans" panose="020B0604020202020204" charset="0"/>
                  </a:rPr>
                  <a:t>toán</a:t>
                </a:r>
                <a:r>
                  <a:rPr lang="en-US" sz="999" dirty="0">
                    <a:solidFill>
                      <a:srgbClr val="000000"/>
                    </a:solidFill>
                    <a:latin typeface="Clear Sans" panose="020B0604020202020204" charset="0"/>
                    <a:cs typeface="Clear Sans" panose="020B0604020202020204" charset="0"/>
                  </a:rPr>
                  <a:t> </a:t>
                </a:r>
                <a:r>
                  <a:rPr lang="en-US" sz="999" dirty="0" err="1">
                    <a:solidFill>
                      <a:srgbClr val="000000"/>
                    </a:solidFill>
                    <a:latin typeface="Clear Sans" panose="020B0604020202020204" charset="0"/>
                    <a:cs typeface="Clear Sans" panose="020B0604020202020204" charset="0"/>
                  </a:rPr>
                  <a:t>các</a:t>
                </a:r>
                <a:r>
                  <a:rPr lang="en-US" sz="999" dirty="0">
                    <a:solidFill>
                      <a:srgbClr val="000000"/>
                    </a:solidFill>
                    <a:latin typeface="Clear Sans" panose="020B0604020202020204" charset="0"/>
                    <a:cs typeface="Clear Sans" panose="020B0604020202020204" charset="0"/>
                  </a:rPr>
                  <a:t> </a:t>
                </a:r>
                <a:r>
                  <a:rPr lang="en-US" sz="999" dirty="0" err="1">
                    <a:solidFill>
                      <a:srgbClr val="000000"/>
                    </a:solidFill>
                    <a:latin typeface="Clear Sans" panose="020B0604020202020204" charset="0"/>
                    <a:cs typeface="Clear Sans" panose="020B0604020202020204" charset="0"/>
                  </a:rPr>
                  <a:t>chỉ</a:t>
                </a:r>
                <a:r>
                  <a:rPr lang="en-US" sz="999" dirty="0">
                    <a:solidFill>
                      <a:srgbClr val="000000"/>
                    </a:solidFill>
                    <a:latin typeface="Clear Sans" panose="020B0604020202020204" charset="0"/>
                    <a:cs typeface="Clear Sans" panose="020B0604020202020204" charset="0"/>
                  </a:rPr>
                  <a:t> </a:t>
                </a:r>
                <a:r>
                  <a:rPr lang="en-US" sz="999" dirty="0" err="1">
                    <a:solidFill>
                      <a:srgbClr val="000000"/>
                    </a:solidFill>
                    <a:latin typeface="Clear Sans" panose="020B0604020202020204" charset="0"/>
                    <a:cs typeface="Clear Sans" panose="020B0604020202020204" charset="0"/>
                  </a:rPr>
                  <a:t>báo</a:t>
                </a:r>
                <a:r>
                  <a:rPr lang="en-US" sz="999" dirty="0">
                    <a:solidFill>
                      <a:srgbClr val="000000"/>
                    </a:solidFill>
                    <a:latin typeface="Clear Sans" panose="020B0604020202020204" charset="0"/>
                    <a:cs typeface="Clear Sans" panose="020B0604020202020204" charset="0"/>
                  </a:rPr>
                  <a:t> EMA, MA</a:t>
                </a:r>
              </a:p>
            </p:txBody>
          </p:sp>
        </p:grpSp>
        <p:grpSp>
          <p:nvGrpSpPr>
            <p:cNvPr id="26" name="Group 21">
              <a:extLst>
                <a:ext uri="{FF2B5EF4-FFF2-40B4-BE49-F238E27FC236}">
                  <a16:creationId xmlns:a16="http://schemas.microsoft.com/office/drawing/2014/main" id="{AB9A2B36-F8AF-4D69-9CFF-C1F23F7DE9DD}"/>
                </a:ext>
              </a:extLst>
            </p:cNvPr>
            <p:cNvGrpSpPr/>
            <p:nvPr/>
          </p:nvGrpSpPr>
          <p:grpSpPr>
            <a:xfrm>
              <a:off x="10045163" y="7257089"/>
              <a:ext cx="1280920" cy="425729"/>
              <a:chOff x="0" y="0"/>
              <a:chExt cx="360503" cy="119817"/>
            </a:xfrm>
          </p:grpSpPr>
          <p:sp>
            <p:nvSpPr>
              <p:cNvPr id="85" name="Freeform 22">
                <a:extLst>
                  <a:ext uri="{FF2B5EF4-FFF2-40B4-BE49-F238E27FC236}">
                    <a16:creationId xmlns:a16="http://schemas.microsoft.com/office/drawing/2014/main" id="{E471FF16-AA18-4399-B8B2-014CB62C4C4E}"/>
                  </a:ext>
                </a:extLst>
              </p:cNvPr>
              <p:cNvSpPr/>
              <p:nvPr/>
            </p:nvSpPr>
            <p:spPr>
              <a:xfrm>
                <a:off x="0" y="0"/>
                <a:ext cx="360503" cy="119817"/>
              </a:xfrm>
              <a:custGeom>
                <a:avLst/>
                <a:gdLst/>
                <a:ahLst/>
                <a:cxnLst/>
                <a:rect l="l" t="t" r="r" b="b"/>
                <a:pathLst>
                  <a:path w="360503" h="119817">
                    <a:moveTo>
                      <a:pt x="0" y="0"/>
                    </a:moveTo>
                    <a:lnTo>
                      <a:pt x="360503" y="0"/>
                    </a:lnTo>
                    <a:lnTo>
                      <a:pt x="360503" y="119817"/>
                    </a:lnTo>
                    <a:lnTo>
                      <a:pt x="0" y="119817"/>
                    </a:lnTo>
                    <a:close/>
                  </a:path>
                </a:pathLst>
              </a:custGeom>
              <a:solidFill>
                <a:srgbClr val="A8DADC"/>
              </a:solidFill>
            </p:spPr>
          </p:sp>
          <p:sp>
            <p:nvSpPr>
              <p:cNvPr id="86" name="TextBox 23">
                <a:extLst>
                  <a:ext uri="{FF2B5EF4-FFF2-40B4-BE49-F238E27FC236}">
                    <a16:creationId xmlns:a16="http://schemas.microsoft.com/office/drawing/2014/main" id="{7A06B8E1-8559-4778-9984-6545EF677C4F}"/>
                  </a:ext>
                </a:extLst>
              </p:cNvPr>
              <p:cNvSpPr txBox="1"/>
              <p:nvPr/>
            </p:nvSpPr>
            <p:spPr>
              <a:xfrm>
                <a:off x="0" y="-19050"/>
                <a:ext cx="360503" cy="138867"/>
              </a:xfrm>
              <a:prstGeom prst="rect">
                <a:avLst/>
              </a:prstGeom>
            </p:spPr>
            <p:txBody>
              <a:bodyPr lIns="47539" tIns="47539" rIns="47539" bIns="47539" rtlCol="0" anchor="ctr"/>
              <a:lstStyle/>
              <a:p>
                <a:pPr algn="ctr">
                  <a:lnSpc>
                    <a:spcPts val="1399"/>
                  </a:lnSpc>
                </a:pPr>
                <a:r>
                  <a:rPr lang="en-US" sz="999">
                    <a:solidFill>
                      <a:srgbClr val="000000"/>
                    </a:solidFill>
                    <a:latin typeface="Clear Sans" panose="020B0604020202020204" charset="0"/>
                    <a:cs typeface="Clear Sans" panose="020B0604020202020204" charset="0"/>
                  </a:rPr>
                  <a:t>MUA</a:t>
                </a:r>
              </a:p>
            </p:txBody>
          </p:sp>
        </p:grpSp>
        <p:grpSp>
          <p:nvGrpSpPr>
            <p:cNvPr id="27" name="Group 27">
              <a:extLst>
                <a:ext uri="{FF2B5EF4-FFF2-40B4-BE49-F238E27FC236}">
                  <a16:creationId xmlns:a16="http://schemas.microsoft.com/office/drawing/2014/main" id="{7D1C1355-1A55-4D9B-9C26-1FD3DFF91E49}"/>
                </a:ext>
              </a:extLst>
            </p:cNvPr>
            <p:cNvGrpSpPr/>
            <p:nvPr/>
          </p:nvGrpSpPr>
          <p:grpSpPr>
            <a:xfrm>
              <a:off x="5999060" y="8472407"/>
              <a:ext cx="1280920" cy="425464"/>
              <a:chOff x="0" y="0"/>
              <a:chExt cx="360503" cy="119743"/>
            </a:xfrm>
          </p:grpSpPr>
          <p:sp>
            <p:nvSpPr>
              <p:cNvPr id="83" name="Freeform 28">
                <a:extLst>
                  <a:ext uri="{FF2B5EF4-FFF2-40B4-BE49-F238E27FC236}">
                    <a16:creationId xmlns:a16="http://schemas.microsoft.com/office/drawing/2014/main" id="{0FC29875-C23B-4594-A747-420008EE1365}"/>
                  </a:ext>
                </a:extLst>
              </p:cNvPr>
              <p:cNvSpPr/>
              <p:nvPr/>
            </p:nvSpPr>
            <p:spPr>
              <a:xfrm>
                <a:off x="0" y="0"/>
                <a:ext cx="360503" cy="119743"/>
              </a:xfrm>
              <a:custGeom>
                <a:avLst/>
                <a:gdLst/>
                <a:ahLst/>
                <a:cxnLst/>
                <a:rect l="l" t="t" r="r" b="b"/>
                <a:pathLst>
                  <a:path w="360503" h="119743">
                    <a:moveTo>
                      <a:pt x="0" y="0"/>
                    </a:moveTo>
                    <a:lnTo>
                      <a:pt x="360503" y="0"/>
                    </a:lnTo>
                    <a:lnTo>
                      <a:pt x="360503" y="119743"/>
                    </a:lnTo>
                    <a:lnTo>
                      <a:pt x="0" y="119743"/>
                    </a:lnTo>
                    <a:close/>
                  </a:path>
                </a:pathLst>
              </a:custGeom>
              <a:solidFill>
                <a:srgbClr val="A8DADC"/>
              </a:solidFill>
            </p:spPr>
          </p:sp>
          <p:sp>
            <p:nvSpPr>
              <p:cNvPr id="84" name="TextBox 29">
                <a:extLst>
                  <a:ext uri="{FF2B5EF4-FFF2-40B4-BE49-F238E27FC236}">
                    <a16:creationId xmlns:a16="http://schemas.microsoft.com/office/drawing/2014/main" id="{10DFA892-BB50-4997-93C4-4EBD1EAAD36B}"/>
                  </a:ext>
                </a:extLst>
              </p:cNvPr>
              <p:cNvSpPr txBox="1"/>
              <p:nvPr/>
            </p:nvSpPr>
            <p:spPr>
              <a:xfrm>
                <a:off x="0" y="-19050"/>
                <a:ext cx="360503" cy="138793"/>
              </a:xfrm>
              <a:prstGeom prst="rect">
                <a:avLst/>
              </a:prstGeom>
            </p:spPr>
            <p:txBody>
              <a:bodyPr lIns="47539" tIns="47539" rIns="47539" bIns="47539" rtlCol="0" anchor="ctr"/>
              <a:lstStyle/>
              <a:p>
                <a:pPr algn="ctr">
                  <a:lnSpc>
                    <a:spcPts val="1399"/>
                  </a:lnSpc>
                </a:pPr>
                <a:r>
                  <a:rPr lang="en-US" sz="999">
                    <a:solidFill>
                      <a:srgbClr val="000000"/>
                    </a:solidFill>
                    <a:latin typeface="Clear Sans" panose="020B0604020202020204" charset="0"/>
                    <a:cs typeface="Clear Sans" panose="020B0604020202020204" charset="0"/>
                  </a:rPr>
                  <a:t>BÁN</a:t>
                </a:r>
              </a:p>
            </p:txBody>
          </p:sp>
        </p:grpSp>
        <p:grpSp>
          <p:nvGrpSpPr>
            <p:cNvPr id="28" name="Group 30">
              <a:extLst>
                <a:ext uri="{FF2B5EF4-FFF2-40B4-BE49-F238E27FC236}">
                  <a16:creationId xmlns:a16="http://schemas.microsoft.com/office/drawing/2014/main" id="{7D048159-CF50-440D-BD77-BF204B910A1D}"/>
                </a:ext>
              </a:extLst>
            </p:cNvPr>
            <p:cNvGrpSpPr/>
            <p:nvPr/>
          </p:nvGrpSpPr>
          <p:grpSpPr>
            <a:xfrm>
              <a:off x="3443498" y="8347240"/>
              <a:ext cx="1280920" cy="675796"/>
              <a:chOff x="0" y="0"/>
              <a:chExt cx="360503" cy="190197"/>
            </a:xfrm>
          </p:grpSpPr>
          <p:sp>
            <p:nvSpPr>
              <p:cNvPr id="81" name="Freeform 31">
                <a:extLst>
                  <a:ext uri="{FF2B5EF4-FFF2-40B4-BE49-F238E27FC236}">
                    <a16:creationId xmlns:a16="http://schemas.microsoft.com/office/drawing/2014/main" id="{5A3B36F4-29B6-4AF7-84FD-B785D938DF8E}"/>
                  </a:ext>
                </a:extLst>
              </p:cNvPr>
              <p:cNvSpPr/>
              <p:nvPr/>
            </p:nvSpPr>
            <p:spPr>
              <a:xfrm>
                <a:off x="0" y="0"/>
                <a:ext cx="360503" cy="190197"/>
              </a:xfrm>
              <a:custGeom>
                <a:avLst/>
                <a:gdLst/>
                <a:ahLst/>
                <a:cxnLst/>
                <a:rect l="l" t="t" r="r" b="b"/>
                <a:pathLst>
                  <a:path w="360503" h="190197">
                    <a:moveTo>
                      <a:pt x="0" y="0"/>
                    </a:moveTo>
                    <a:lnTo>
                      <a:pt x="360503" y="0"/>
                    </a:lnTo>
                    <a:lnTo>
                      <a:pt x="360503" y="190197"/>
                    </a:lnTo>
                    <a:lnTo>
                      <a:pt x="0" y="190197"/>
                    </a:lnTo>
                    <a:close/>
                  </a:path>
                </a:pathLst>
              </a:custGeom>
              <a:solidFill>
                <a:srgbClr val="A8DADC"/>
              </a:solidFill>
            </p:spPr>
          </p:sp>
          <p:sp>
            <p:nvSpPr>
              <p:cNvPr id="82" name="TextBox 32">
                <a:extLst>
                  <a:ext uri="{FF2B5EF4-FFF2-40B4-BE49-F238E27FC236}">
                    <a16:creationId xmlns:a16="http://schemas.microsoft.com/office/drawing/2014/main" id="{6DBBECD4-29A7-419A-8088-C7740F2D1707}"/>
                  </a:ext>
                </a:extLst>
              </p:cNvPr>
              <p:cNvSpPr txBox="1"/>
              <p:nvPr/>
            </p:nvSpPr>
            <p:spPr>
              <a:xfrm>
                <a:off x="0" y="-19050"/>
                <a:ext cx="360503" cy="209247"/>
              </a:xfrm>
              <a:prstGeom prst="rect">
                <a:avLst/>
              </a:prstGeom>
            </p:spPr>
            <p:txBody>
              <a:bodyPr lIns="47539" tIns="47539" rIns="47539" bIns="47539" rtlCol="0" anchor="ctr"/>
              <a:lstStyle/>
              <a:p>
                <a:pPr algn="ctr">
                  <a:lnSpc>
                    <a:spcPts val="1399"/>
                  </a:lnSpc>
                </a:pPr>
                <a:r>
                  <a:rPr lang="en-US" sz="999">
                    <a:solidFill>
                      <a:srgbClr val="000000"/>
                    </a:solidFill>
                    <a:latin typeface="Clear Sans" panose="020B0604020202020204" charset="0"/>
                    <a:cs typeface="Clear Sans" panose="020B0604020202020204" charset="0"/>
                  </a:rPr>
                  <a:t>LỢI NHUẬN</a:t>
                </a:r>
              </a:p>
            </p:txBody>
          </p:sp>
        </p:grpSp>
        <p:grpSp>
          <p:nvGrpSpPr>
            <p:cNvPr id="29" name="Group 33">
              <a:extLst>
                <a:ext uri="{FF2B5EF4-FFF2-40B4-BE49-F238E27FC236}">
                  <a16:creationId xmlns:a16="http://schemas.microsoft.com/office/drawing/2014/main" id="{D004248A-4790-4B39-B38E-3D269C7F78BA}"/>
                </a:ext>
              </a:extLst>
            </p:cNvPr>
            <p:cNvGrpSpPr/>
            <p:nvPr/>
          </p:nvGrpSpPr>
          <p:grpSpPr>
            <a:xfrm>
              <a:off x="14233891" y="5654767"/>
              <a:ext cx="1280920" cy="850928"/>
              <a:chOff x="0" y="0"/>
              <a:chExt cx="360503" cy="239486"/>
            </a:xfrm>
          </p:grpSpPr>
          <p:sp>
            <p:nvSpPr>
              <p:cNvPr id="79" name="Freeform 34">
                <a:extLst>
                  <a:ext uri="{FF2B5EF4-FFF2-40B4-BE49-F238E27FC236}">
                    <a16:creationId xmlns:a16="http://schemas.microsoft.com/office/drawing/2014/main" id="{957F528D-9FE2-4C1B-897B-EB35656324B6}"/>
                  </a:ext>
                </a:extLst>
              </p:cNvPr>
              <p:cNvSpPr/>
              <p:nvPr/>
            </p:nvSpPr>
            <p:spPr>
              <a:xfrm>
                <a:off x="0" y="0"/>
                <a:ext cx="360503" cy="239486"/>
              </a:xfrm>
              <a:custGeom>
                <a:avLst/>
                <a:gdLst/>
                <a:ahLst/>
                <a:cxnLst/>
                <a:rect l="l" t="t" r="r" b="b"/>
                <a:pathLst>
                  <a:path w="360503" h="239486">
                    <a:moveTo>
                      <a:pt x="0" y="0"/>
                    </a:moveTo>
                    <a:lnTo>
                      <a:pt x="360503" y="0"/>
                    </a:lnTo>
                    <a:lnTo>
                      <a:pt x="360503" y="239486"/>
                    </a:lnTo>
                    <a:lnTo>
                      <a:pt x="0" y="239486"/>
                    </a:lnTo>
                    <a:close/>
                  </a:path>
                </a:pathLst>
              </a:custGeom>
              <a:solidFill>
                <a:srgbClr val="A8DADC"/>
              </a:solidFill>
            </p:spPr>
          </p:sp>
          <p:sp>
            <p:nvSpPr>
              <p:cNvPr id="80" name="TextBox 35">
                <a:extLst>
                  <a:ext uri="{FF2B5EF4-FFF2-40B4-BE49-F238E27FC236}">
                    <a16:creationId xmlns:a16="http://schemas.microsoft.com/office/drawing/2014/main" id="{7C975FE9-CC33-4FD3-A84F-8CBBD3F21201}"/>
                  </a:ext>
                </a:extLst>
              </p:cNvPr>
              <p:cNvSpPr txBox="1"/>
              <p:nvPr/>
            </p:nvSpPr>
            <p:spPr>
              <a:xfrm>
                <a:off x="0" y="-19050"/>
                <a:ext cx="360503" cy="258536"/>
              </a:xfrm>
              <a:prstGeom prst="rect">
                <a:avLst/>
              </a:prstGeom>
            </p:spPr>
            <p:txBody>
              <a:bodyPr lIns="47539" tIns="47539" rIns="47539" bIns="47539" rtlCol="0" anchor="ctr"/>
              <a:lstStyle/>
              <a:p>
                <a:pPr algn="ctr">
                  <a:lnSpc>
                    <a:spcPts val="1399"/>
                  </a:lnSpc>
                </a:pPr>
                <a:r>
                  <a:rPr lang="en-US" sz="999">
                    <a:solidFill>
                      <a:srgbClr val="000000"/>
                    </a:solidFill>
                    <a:latin typeface="Clear Sans" panose="020B0604020202020204" charset="0"/>
                    <a:cs typeface="Clear Sans" panose="020B0604020202020204" charset="0"/>
                  </a:rPr>
                  <a:t>Không tín hiệu (Không mua)</a:t>
                </a:r>
              </a:p>
            </p:txBody>
          </p:sp>
        </p:grpSp>
        <p:grpSp>
          <p:nvGrpSpPr>
            <p:cNvPr id="30" name="Group 36">
              <a:extLst>
                <a:ext uri="{FF2B5EF4-FFF2-40B4-BE49-F238E27FC236}">
                  <a16:creationId xmlns:a16="http://schemas.microsoft.com/office/drawing/2014/main" id="{0397DA71-901C-476F-8E45-C74EEE942069}"/>
                </a:ext>
              </a:extLst>
            </p:cNvPr>
            <p:cNvGrpSpPr/>
            <p:nvPr/>
          </p:nvGrpSpPr>
          <p:grpSpPr>
            <a:xfrm>
              <a:off x="9935299" y="8222074"/>
              <a:ext cx="1529243" cy="926129"/>
              <a:chOff x="0" y="0"/>
              <a:chExt cx="1083270" cy="656043"/>
            </a:xfrm>
          </p:grpSpPr>
          <p:sp>
            <p:nvSpPr>
              <p:cNvPr id="77" name="Freeform 37">
                <a:extLst>
                  <a:ext uri="{FF2B5EF4-FFF2-40B4-BE49-F238E27FC236}">
                    <a16:creationId xmlns:a16="http://schemas.microsoft.com/office/drawing/2014/main" id="{32778413-50A1-4AE2-9751-7190344EE00E}"/>
                  </a:ext>
                </a:extLst>
              </p:cNvPr>
              <p:cNvSpPr/>
              <p:nvPr/>
            </p:nvSpPr>
            <p:spPr>
              <a:xfrm>
                <a:off x="0" y="0"/>
                <a:ext cx="1083270" cy="656043"/>
              </a:xfrm>
              <a:custGeom>
                <a:avLst/>
                <a:gdLst/>
                <a:ahLst/>
                <a:cxnLst/>
                <a:rect l="l" t="t" r="r" b="b"/>
                <a:pathLst>
                  <a:path w="1083270" h="656043">
                    <a:moveTo>
                      <a:pt x="541635" y="0"/>
                    </a:moveTo>
                    <a:lnTo>
                      <a:pt x="1083270" y="328021"/>
                    </a:lnTo>
                    <a:lnTo>
                      <a:pt x="541635" y="656043"/>
                    </a:lnTo>
                    <a:lnTo>
                      <a:pt x="0" y="328021"/>
                    </a:lnTo>
                    <a:lnTo>
                      <a:pt x="541635" y="0"/>
                    </a:lnTo>
                    <a:close/>
                  </a:path>
                </a:pathLst>
              </a:custGeom>
              <a:solidFill>
                <a:srgbClr val="A8DADC"/>
              </a:solidFill>
            </p:spPr>
          </p:sp>
          <p:sp>
            <p:nvSpPr>
              <p:cNvPr id="78" name="TextBox 38">
                <a:extLst>
                  <a:ext uri="{FF2B5EF4-FFF2-40B4-BE49-F238E27FC236}">
                    <a16:creationId xmlns:a16="http://schemas.microsoft.com/office/drawing/2014/main" id="{E5B6E54A-4015-4A99-82D4-5AB2260EB0C1}"/>
                  </a:ext>
                </a:extLst>
              </p:cNvPr>
              <p:cNvSpPr txBox="1"/>
              <p:nvPr/>
            </p:nvSpPr>
            <p:spPr>
              <a:xfrm>
                <a:off x="186187" y="93707"/>
                <a:ext cx="710896" cy="449578"/>
              </a:xfrm>
              <a:prstGeom prst="rect">
                <a:avLst/>
              </a:prstGeom>
            </p:spPr>
            <p:txBody>
              <a:bodyPr lIns="47539" tIns="47539" rIns="47539" bIns="47539" rtlCol="0" anchor="ctr"/>
              <a:lstStyle/>
              <a:p>
                <a:pPr algn="ctr">
                  <a:lnSpc>
                    <a:spcPts val="1399"/>
                  </a:lnSpc>
                </a:pPr>
                <a:r>
                  <a:rPr lang="en-US" sz="999">
                    <a:solidFill>
                      <a:srgbClr val="000000"/>
                    </a:solidFill>
                    <a:latin typeface="Clear Sans" panose="020B0604020202020204" charset="0"/>
                    <a:cs typeface="Clear Sans" panose="020B0604020202020204" charset="0"/>
                  </a:rPr>
                  <a:t>Tín hiệu dải Bollinger bán</a:t>
                </a:r>
              </a:p>
            </p:txBody>
          </p:sp>
        </p:grpSp>
        <p:grpSp>
          <p:nvGrpSpPr>
            <p:cNvPr id="31" name="Group 39">
              <a:extLst>
                <a:ext uri="{FF2B5EF4-FFF2-40B4-BE49-F238E27FC236}">
                  <a16:creationId xmlns:a16="http://schemas.microsoft.com/office/drawing/2014/main" id="{3E0177A3-911C-4CA9-B788-2B2E609EF2F2}"/>
                </a:ext>
              </a:extLst>
            </p:cNvPr>
            <p:cNvGrpSpPr/>
            <p:nvPr/>
          </p:nvGrpSpPr>
          <p:grpSpPr>
            <a:xfrm>
              <a:off x="7985326" y="8222074"/>
              <a:ext cx="1529243" cy="926129"/>
              <a:chOff x="0" y="0"/>
              <a:chExt cx="1083270" cy="656043"/>
            </a:xfrm>
          </p:grpSpPr>
          <p:sp>
            <p:nvSpPr>
              <p:cNvPr id="75" name="Freeform 40">
                <a:extLst>
                  <a:ext uri="{FF2B5EF4-FFF2-40B4-BE49-F238E27FC236}">
                    <a16:creationId xmlns:a16="http://schemas.microsoft.com/office/drawing/2014/main" id="{5AE8C587-05B7-40B5-8D3A-2317D1381B65}"/>
                  </a:ext>
                </a:extLst>
              </p:cNvPr>
              <p:cNvSpPr/>
              <p:nvPr/>
            </p:nvSpPr>
            <p:spPr>
              <a:xfrm>
                <a:off x="0" y="0"/>
                <a:ext cx="1083270" cy="656043"/>
              </a:xfrm>
              <a:custGeom>
                <a:avLst/>
                <a:gdLst/>
                <a:ahLst/>
                <a:cxnLst/>
                <a:rect l="l" t="t" r="r" b="b"/>
                <a:pathLst>
                  <a:path w="1083270" h="656043">
                    <a:moveTo>
                      <a:pt x="541635" y="0"/>
                    </a:moveTo>
                    <a:lnTo>
                      <a:pt x="1083270" y="328021"/>
                    </a:lnTo>
                    <a:lnTo>
                      <a:pt x="541635" y="656043"/>
                    </a:lnTo>
                    <a:lnTo>
                      <a:pt x="0" y="328021"/>
                    </a:lnTo>
                    <a:lnTo>
                      <a:pt x="541635" y="0"/>
                    </a:lnTo>
                    <a:close/>
                  </a:path>
                </a:pathLst>
              </a:custGeom>
              <a:solidFill>
                <a:srgbClr val="A8DADC"/>
              </a:solidFill>
            </p:spPr>
          </p:sp>
          <p:sp>
            <p:nvSpPr>
              <p:cNvPr id="76" name="TextBox 41">
                <a:extLst>
                  <a:ext uri="{FF2B5EF4-FFF2-40B4-BE49-F238E27FC236}">
                    <a16:creationId xmlns:a16="http://schemas.microsoft.com/office/drawing/2014/main" id="{2BF8B455-64D8-4EF4-A6AD-0FDB0D653126}"/>
                  </a:ext>
                </a:extLst>
              </p:cNvPr>
              <p:cNvSpPr txBox="1"/>
              <p:nvPr/>
            </p:nvSpPr>
            <p:spPr>
              <a:xfrm>
                <a:off x="186187" y="93707"/>
                <a:ext cx="710896" cy="449578"/>
              </a:xfrm>
              <a:prstGeom prst="rect">
                <a:avLst/>
              </a:prstGeom>
            </p:spPr>
            <p:txBody>
              <a:bodyPr lIns="47539" tIns="47539" rIns="47539" bIns="47539" rtlCol="0" anchor="ctr"/>
              <a:lstStyle/>
              <a:p>
                <a:pPr algn="ctr">
                  <a:lnSpc>
                    <a:spcPts val="1399"/>
                  </a:lnSpc>
                </a:pPr>
                <a:r>
                  <a:rPr lang="en-US" sz="999">
                    <a:solidFill>
                      <a:srgbClr val="000000"/>
                    </a:solidFill>
                    <a:latin typeface="Clear Sans" panose="020B0604020202020204" charset="0"/>
                    <a:cs typeface="Clear Sans" panose="020B0604020202020204" charset="0"/>
                  </a:rPr>
                  <a:t>Tín hiệu cặp MA bán</a:t>
                </a:r>
              </a:p>
            </p:txBody>
          </p:sp>
        </p:grpSp>
        <p:grpSp>
          <p:nvGrpSpPr>
            <p:cNvPr id="32" name="Group 42">
              <a:extLst>
                <a:ext uri="{FF2B5EF4-FFF2-40B4-BE49-F238E27FC236}">
                  <a16:creationId xmlns:a16="http://schemas.microsoft.com/office/drawing/2014/main" id="{9BDF7152-0728-4EA9-AECB-9EE8EA1483DA}"/>
                </a:ext>
              </a:extLst>
            </p:cNvPr>
            <p:cNvGrpSpPr/>
            <p:nvPr/>
          </p:nvGrpSpPr>
          <p:grpSpPr>
            <a:xfrm>
              <a:off x="9921002" y="5617166"/>
              <a:ext cx="1529243" cy="926129"/>
              <a:chOff x="0" y="0"/>
              <a:chExt cx="1083270" cy="656043"/>
            </a:xfrm>
          </p:grpSpPr>
          <p:sp>
            <p:nvSpPr>
              <p:cNvPr id="73" name="Freeform 43">
                <a:extLst>
                  <a:ext uri="{FF2B5EF4-FFF2-40B4-BE49-F238E27FC236}">
                    <a16:creationId xmlns:a16="http://schemas.microsoft.com/office/drawing/2014/main" id="{73B0FA06-F45C-4037-AFD3-3A805249D86B}"/>
                  </a:ext>
                </a:extLst>
              </p:cNvPr>
              <p:cNvSpPr/>
              <p:nvPr/>
            </p:nvSpPr>
            <p:spPr>
              <a:xfrm>
                <a:off x="0" y="0"/>
                <a:ext cx="1083270" cy="656043"/>
              </a:xfrm>
              <a:custGeom>
                <a:avLst/>
                <a:gdLst/>
                <a:ahLst/>
                <a:cxnLst/>
                <a:rect l="l" t="t" r="r" b="b"/>
                <a:pathLst>
                  <a:path w="1083270" h="656043">
                    <a:moveTo>
                      <a:pt x="541635" y="0"/>
                    </a:moveTo>
                    <a:lnTo>
                      <a:pt x="1083270" y="328021"/>
                    </a:lnTo>
                    <a:lnTo>
                      <a:pt x="541635" y="656043"/>
                    </a:lnTo>
                    <a:lnTo>
                      <a:pt x="0" y="328021"/>
                    </a:lnTo>
                    <a:lnTo>
                      <a:pt x="541635" y="0"/>
                    </a:lnTo>
                    <a:close/>
                  </a:path>
                </a:pathLst>
              </a:custGeom>
              <a:solidFill>
                <a:srgbClr val="A8DADC"/>
              </a:solidFill>
            </p:spPr>
          </p:sp>
          <p:sp>
            <p:nvSpPr>
              <p:cNvPr id="74" name="TextBox 44">
                <a:extLst>
                  <a:ext uri="{FF2B5EF4-FFF2-40B4-BE49-F238E27FC236}">
                    <a16:creationId xmlns:a16="http://schemas.microsoft.com/office/drawing/2014/main" id="{AD92EDAC-114C-4DB2-964A-AC19E3783776}"/>
                  </a:ext>
                </a:extLst>
              </p:cNvPr>
              <p:cNvSpPr txBox="1"/>
              <p:nvPr/>
            </p:nvSpPr>
            <p:spPr>
              <a:xfrm>
                <a:off x="186187" y="93707"/>
                <a:ext cx="710896" cy="449578"/>
              </a:xfrm>
              <a:prstGeom prst="rect">
                <a:avLst/>
              </a:prstGeom>
            </p:spPr>
            <p:txBody>
              <a:bodyPr lIns="47539" tIns="47539" rIns="47539" bIns="47539" rtlCol="0" anchor="ctr"/>
              <a:lstStyle/>
              <a:p>
                <a:pPr algn="ctr">
                  <a:lnSpc>
                    <a:spcPts val="1399"/>
                  </a:lnSpc>
                </a:pPr>
                <a:r>
                  <a:rPr lang="en-US" sz="999">
                    <a:solidFill>
                      <a:srgbClr val="000000"/>
                    </a:solidFill>
                    <a:latin typeface="Clear Sans" panose="020B0604020202020204" charset="0"/>
                    <a:cs typeface="Clear Sans" panose="020B0604020202020204" charset="0"/>
                  </a:rPr>
                  <a:t>Tín hiệu cặp MA mua</a:t>
                </a:r>
              </a:p>
            </p:txBody>
          </p:sp>
        </p:grpSp>
        <p:sp>
          <p:nvSpPr>
            <p:cNvPr id="33" name="AutoShape 51">
              <a:extLst>
                <a:ext uri="{FF2B5EF4-FFF2-40B4-BE49-F238E27FC236}">
                  <a16:creationId xmlns:a16="http://schemas.microsoft.com/office/drawing/2014/main" id="{D00EACF5-A657-4E35-A95C-EA2138A709C2}"/>
                </a:ext>
              </a:extLst>
            </p:cNvPr>
            <p:cNvSpPr/>
            <p:nvPr/>
          </p:nvSpPr>
          <p:spPr>
            <a:xfrm flipH="1">
              <a:off x="8751749" y="1177067"/>
              <a:ext cx="11064" cy="594756"/>
            </a:xfrm>
            <a:prstGeom prst="line">
              <a:avLst/>
            </a:prstGeom>
            <a:ln w="25400" cap="rnd">
              <a:solidFill>
                <a:srgbClr val="000000"/>
              </a:solidFill>
              <a:prstDash val="solid"/>
              <a:headEnd type="none" w="sm" len="sm"/>
              <a:tailEnd type="triangle" w="lg" len="med"/>
            </a:ln>
          </p:spPr>
        </p:sp>
        <p:sp>
          <p:nvSpPr>
            <p:cNvPr id="34" name="AutoShape 52">
              <a:extLst>
                <a:ext uri="{FF2B5EF4-FFF2-40B4-BE49-F238E27FC236}">
                  <a16:creationId xmlns:a16="http://schemas.microsoft.com/office/drawing/2014/main" id="{48B035D5-2478-4798-B5E3-D5D1CC3094A2}"/>
                </a:ext>
              </a:extLst>
            </p:cNvPr>
            <p:cNvSpPr/>
            <p:nvPr/>
          </p:nvSpPr>
          <p:spPr>
            <a:xfrm flipH="1">
              <a:off x="8749947" y="2436907"/>
              <a:ext cx="1802" cy="416617"/>
            </a:xfrm>
            <a:prstGeom prst="line">
              <a:avLst/>
            </a:prstGeom>
            <a:ln w="25400" cap="rnd">
              <a:solidFill>
                <a:srgbClr val="000000"/>
              </a:solidFill>
              <a:prstDash val="solid"/>
              <a:headEnd type="none" w="sm" len="sm"/>
              <a:tailEnd type="triangle" w="lg" len="med"/>
            </a:ln>
          </p:spPr>
        </p:sp>
        <p:sp>
          <p:nvSpPr>
            <p:cNvPr id="35" name="AutoShape 53">
              <a:extLst>
                <a:ext uri="{FF2B5EF4-FFF2-40B4-BE49-F238E27FC236}">
                  <a16:creationId xmlns:a16="http://schemas.microsoft.com/office/drawing/2014/main" id="{1841F6C1-EB6B-48BD-9B7A-94C9BB0A511E}"/>
                </a:ext>
              </a:extLst>
            </p:cNvPr>
            <p:cNvSpPr/>
            <p:nvPr/>
          </p:nvSpPr>
          <p:spPr>
            <a:xfrm>
              <a:off x="8749947" y="3368058"/>
              <a:ext cx="0" cy="414163"/>
            </a:xfrm>
            <a:prstGeom prst="line">
              <a:avLst/>
            </a:prstGeom>
            <a:ln w="25400" cap="rnd">
              <a:solidFill>
                <a:srgbClr val="000000"/>
              </a:solidFill>
              <a:prstDash val="solid"/>
              <a:headEnd type="none" w="sm" len="sm"/>
              <a:tailEnd type="triangle" w="lg" len="med"/>
            </a:ln>
          </p:spPr>
        </p:sp>
        <p:sp>
          <p:nvSpPr>
            <p:cNvPr id="36" name="AutoShape 56">
              <a:extLst>
                <a:ext uri="{FF2B5EF4-FFF2-40B4-BE49-F238E27FC236}">
                  <a16:creationId xmlns:a16="http://schemas.microsoft.com/office/drawing/2014/main" id="{1252CAEE-B1C3-43D9-A8FD-7CE7766D7D73}"/>
                </a:ext>
              </a:extLst>
            </p:cNvPr>
            <p:cNvSpPr/>
            <p:nvPr/>
          </p:nvSpPr>
          <p:spPr>
            <a:xfrm>
              <a:off x="9390407" y="6080231"/>
              <a:ext cx="530595" cy="0"/>
            </a:xfrm>
            <a:prstGeom prst="line">
              <a:avLst/>
            </a:prstGeom>
            <a:ln w="25400" cap="rnd">
              <a:solidFill>
                <a:srgbClr val="000000"/>
              </a:solidFill>
              <a:prstDash val="solid"/>
              <a:headEnd type="none" w="sm" len="sm"/>
              <a:tailEnd type="triangle" w="lg" len="med"/>
            </a:ln>
          </p:spPr>
          <p:txBody>
            <a:bodyPr/>
            <a:lstStyle/>
            <a:p>
              <a:endParaRPr lang="en-US" dirty="0"/>
            </a:p>
          </p:txBody>
        </p:sp>
        <p:sp>
          <p:nvSpPr>
            <p:cNvPr id="37" name="AutoShape 57">
              <a:extLst>
                <a:ext uri="{FF2B5EF4-FFF2-40B4-BE49-F238E27FC236}">
                  <a16:creationId xmlns:a16="http://schemas.microsoft.com/office/drawing/2014/main" id="{5FF2D0C1-9F96-4169-A5D5-4FFF8185DFD9}"/>
                </a:ext>
              </a:extLst>
            </p:cNvPr>
            <p:cNvSpPr/>
            <p:nvPr/>
          </p:nvSpPr>
          <p:spPr>
            <a:xfrm>
              <a:off x="11450244" y="6080231"/>
              <a:ext cx="530595" cy="0"/>
            </a:xfrm>
            <a:prstGeom prst="line">
              <a:avLst/>
            </a:prstGeom>
            <a:ln w="25400" cap="rnd">
              <a:solidFill>
                <a:srgbClr val="000000"/>
              </a:solidFill>
              <a:prstDash val="solid"/>
              <a:headEnd type="none" w="sm" len="sm"/>
              <a:tailEnd type="triangle" w="lg" len="med"/>
            </a:ln>
          </p:spPr>
        </p:sp>
        <p:sp>
          <p:nvSpPr>
            <p:cNvPr id="38" name="AutoShape 58">
              <a:extLst>
                <a:ext uri="{FF2B5EF4-FFF2-40B4-BE49-F238E27FC236}">
                  <a16:creationId xmlns:a16="http://schemas.microsoft.com/office/drawing/2014/main" id="{D9A5C99E-4B40-493A-9B41-8D5D087EAB8C}"/>
                </a:ext>
              </a:extLst>
            </p:cNvPr>
            <p:cNvSpPr/>
            <p:nvPr/>
          </p:nvSpPr>
          <p:spPr>
            <a:xfrm flipV="1">
              <a:off x="13510081" y="6080231"/>
              <a:ext cx="723809" cy="0"/>
            </a:xfrm>
            <a:prstGeom prst="line">
              <a:avLst/>
            </a:prstGeom>
            <a:ln w="25400" cap="rnd">
              <a:solidFill>
                <a:srgbClr val="000000"/>
              </a:solidFill>
              <a:prstDash val="solid"/>
              <a:headEnd type="none" w="sm" len="sm"/>
              <a:tailEnd type="triangle" w="lg" len="med"/>
            </a:ln>
          </p:spPr>
        </p:sp>
        <p:sp>
          <p:nvSpPr>
            <p:cNvPr id="39" name="AutoShape 59">
              <a:extLst>
                <a:ext uri="{FF2B5EF4-FFF2-40B4-BE49-F238E27FC236}">
                  <a16:creationId xmlns:a16="http://schemas.microsoft.com/office/drawing/2014/main" id="{B3622807-BA40-42DA-8540-1277573089E7}"/>
                </a:ext>
              </a:extLst>
            </p:cNvPr>
            <p:cNvSpPr/>
            <p:nvPr/>
          </p:nvSpPr>
          <p:spPr>
            <a:xfrm>
              <a:off x="10685623" y="6543296"/>
              <a:ext cx="0" cy="713792"/>
            </a:xfrm>
            <a:prstGeom prst="line">
              <a:avLst/>
            </a:prstGeom>
            <a:ln w="25400" cap="rnd">
              <a:solidFill>
                <a:srgbClr val="000000"/>
              </a:solidFill>
              <a:prstDash val="solid"/>
              <a:headEnd type="none" w="sm" len="sm"/>
              <a:tailEnd type="triangle" w="lg" len="med"/>
            </a:ln>
          </p:spPr>
        </p:sp>
        <p:sp>
          <p:nvSpPr>
            <p:cNvPr id="40" name="AutoShape 61">
              <a:extLst>
                <a:ext uri="{FF2B5EF4-FFF2-40B4-BE49-F238E27FC236}">
                  <a16:creationId xmlns:a16="http://schemas.microsoft.com/office/drawing/2014/main" id="{B3D11C19-1A8B-46F6-AD16-E9BB370E999C}"/>
                </a:ext>
              </a:extLst>
            </p:cNvPr>
            <p:cNvSpPr/>
            <p:nvPr/>
          </p:nvSpPr>
          <p:spPr>
            <a:xfrm>
              <a:off x="8749947" y="6359634"/>
              <a:ext cx="0" cy="1862440"/>
            </a:xfrm>
            <a:prstGeom prst="line">
              <a:avLst/>
            </a:prstGeom>
            <a:ln w="25400" cap="rnd">
              <a:solidFill>
                <a:srgbClr val="000000"/>
              </a:solidFill>
              <a:prstDash val="solid"/>
              <a:headEnd type="none" w="sm" len="sm"/>
              <a:tailEnd type="triangle" w="lg" len="med"/>
            </a:ln>
          </p:spPr>
        </p:sp>
        <p:sp>
          <p:nvSpPr>
            <p:cNvPr id="41" name="AutoShape 62">
              <a:extLst>
                <a:ext uri="{FF2B5EF4-FFF2-40B4-BE49-F238E27FC236}">
                  <a16:creationId xmlns:a16="http://schemas.microsoft.com/office/drawing/2014/main" id="{BA356092-CA73-4A1F-A2C2-966DB409C08A}"/>
                </a:ext>
              </a:extLst>
            </p:cNvPr>
            <p:cNvSpPr/>
            <p:nvPr/>
          </p:nvSpPr>
          <p:spPr>
            <a:xfrm flipH="1">
              <a:off x="8749947" y="7469954"/>
              <a:ext cx="1295216" cy="0"/>
            </a:xfrm>
            <a:prstGeom prst="line">
              <a:avLst/>
            </a:prstGeom>
            <a:ln w="25400" cap="rnd">
              <a:solidFill>
                <a:srgbClr val="000000"/>
              </a:solidFill>
              <a:prstDash val="solid"/>
              <a:headEnd type="none" w="sm" len="sm"/>
              <a:tailEnd type="triangle" w="lg" len="med"/>
            </a:ln>
          </p:spPr>
        </p:sp>
        <p:sp>
          <p:nvSpPr>
            <p:cNvPr id="42" name="AutoShape 63">
              <a:extLst>
                <a:ext uri="{FF2B5EF4-FFF2-40B4-BE49-F238E27FC236}">
                  <a16:creationId xmlns:a16="http://schemas.microsoft.com/office/drawing/2014/main" id="{BE871FDA-485A-4BED-B9D9-1131FE29C4AE}"/>
                </a:ext>
              </a:extLst>
            </p:cNvPr>
            <p:cNvSpPr/>
            <p:nvPr/>
          </p:nvSpPr>
          <p:spPr>
            <a:xfrm>
              <a:off x="9514568" y="8685139"/>
              <a:ext cx="420731" cy="0"/>
            </a:xfrm>
            <a:prstGeom prst="line">
              <a:avLst/>
            </a:prstGeom>
            <a:ln w="25400" cap="rnd">
              <a:solidFill>
                <a:srgbClr val="000000"/>
              </a:solidFill>
              <a:prstDash val="solid"/>
              <a:headEnd type="none" w="sm" len="sm"/>
              <a:tailEnd type="triangle" w="lg" len="med"/>
            </a:ln>
          </p:spPr>
        </p:sp>
        <p:sp>
          <p:nvSpPr>
            <p:cNvPr id="43" name="AutoShape 64">
              <a:extLst>
                <a:ext uri="{FF2B5EF4-FFF2-40B4-BE49-F238E27FC236}">
                  <a16:creationId xmlns:a16="http://schemas.microsoft.com/office/drawing/2014/main" id="{92698E63-789D-4FA3-8A18-B1F985F141BA}"/>
                </a:ext>
              </a:extLst>
            </p:cNvPr>
            <p:cNvSpPr/>
            <p:nvPr/>
          </p:nvSpPr>
          <p:spPr>
            <a:xfrm>
              <a:off x="11464541" y="8685139"/>
              <a:ext cx="516299" cy="0"/>
            </a:xfrm>
            <a:prstGeom prst="line">
              <a:avLst/>
            </a:prstGeom>
            <a:ln w="25400" cap="rnd">
              <a:solidFill>
                <a:srgbClr val="000000"/>
              </a:solidFill>
              <a:prstDash val="solid"/>
              <a:headEnd type="none" w="sm" len="sm"/>
              <a:tailEnd type="triangle" w="lg" len="med"/>
            </a:ln>
          </p:spPr>
        </p:sp>
        <p:sp>
          <p:nvSpPr>
            <p:cNvPr id="44" name="AutoShape 66">
              <a:extLst>
                <a:ext uri="{FF2B5EF4-FFF2-40B4-BE49-F238E27FC236}">
                  <a16:creationId xmlns:a16="http://schemas.microsoft.com/office/drawing/2014/main" id="{CBB3736A-AC74-4559-9F20-2003D5DF3110}"/>
                </a:ext>
              </a:extLst>
            </p:cNvPr>
            <p:cNvSpPr/>
            <p:nvPr/>
          </p:nvSpPr>
          <p:spPr>
            <a:xfrm flipH="1">
              <a:off x="7279980" y="8685139"/>
              <a:ext cx="705346" cy="0"/>
            </a:xfrm>
            <a:prstGeom prst="line">
              <a:avLst/>
            </a:prstGeom>
            <a:ln w="25400" cap="rnd">
              <a:solidFill>
                <a:srgbClr val="000000"/>
              </a:solidFill>
              <a:prstDash val="solid"/>
              <a:headEnd type="none" w="sm" len="sm"/>
              <a:tailEnd type="triangle" w="lg" len="med"/>
            </a:ln>
          </p:spPr>
        </p:sp>
        <p:sp>
          <p:nvSpPr>
            <p:cNvPr id="45" name="AutoShape 67">
              <a:extLst>
                <a:ext uri="{FF2B5EF4-FFF2-40B4-BE49-F238E27FC236}">
                  <a16:creationId xmlns:a16="http://schemas.microsoft.com/office/drawing/2014/main" id="{D9598FCC-CE87-4419-A4D1-DB9B8E9E9DDB}"/>
                </a:ext>
              </a:extLst>
            </p:cNvPr>
            <p:cNvSpPr/>
            <p:nvPr/>
          </p:nvSpPr>
          <p:spPr>
            <a:xfrm flipH="1" flipV="1">
              <a:off x="4724418" y="8685139"/>
              <a:ext cx="1540919" cy="0"/>
            </a:xfrm>
            <a:prstGeom prst="line">
              <a:avLst/>
            </a:prstGeom>
            <a:ln w="25400" cap="rnd">
              <a:solidFill>
                <a:srgbClr val="000000"/>
              </a:solidFill>
              <a:prstDash val="solid"/>
              <a:headEnd type="none" w="sm" len="sm"/>
              <a:tailEnd type="triangle" w="lg" len="med"/>
            </a:ln>
          </p:spPr>
        </p:sp>
        <p:sp>
          <p:nvSpPr>
            <p:cNvPr id="46" name="AutoShape 68">
              <a:extLst>
                <a:ext uri="{FF2B5EF4-FFF2-40B4-BE49-F238E27FC236}">
                  <a16:creationId xmlns:a16="http://schemas.microsoft.com/office/drawing/2014/main" id="{7E55E77A-7BCF-4915-AA0E-D0E94E4CE55C}"/>
                </a:ext>
              </a:extLst>
            </p:cNvPr>
            <p:cNvSpPr/>
            <p:nvPr/>
          </p:nvSpPr>
          <p:spPr>
            <a:xfrm flipH="1">
              <a:off x="1910362" y="8685139"/>
              <a:ext cx="1533136" cy="0"/>
            </a:xfrm>
            <a:prstGeom prst="line">
              <a:avLst/>
            </a:prstGeom>
            <a:ln w="25400" cap="rnd">
              <a:solidFill>
                <a:srgbClr val="000000"/>
              </a:solidFill>
              <a:prstDash val="solid"/>
              <a:headEnd type="none" w="sm" len="sm"/>
              <a:tailEnd type="triangle" w="lg" len="med"/>
            </a:ln>
          </p:spPr>
        </p:sp>
        <p:sp>
          <p:nvSpPr>
            <p:cNvPr id="47" name="TextBox 70">
              <a:extLst>
                <a:ext uri="{FF2B5EF4-FFF2-40B4-BE49-F238E27FC236}">
                  <a16:creationId xmlns:a16="http://schemas.microsoft.com/office/drawing/2014/main" id="{DD138869-D178-4C7F-93F2-009FD331496F}"/>
                </a:ext>
              </a:extLst>
            </p:cNvPr>
            <p:cNvSpPr txBox="1"/>
            <p:nvPr/>
          </p:nvSpPr>
          <p:spPr>
            <a:xfrm>
              <a:off x="10220688" y="6500433"/>
              <a:ext cx="267441" cy="467042"/>
            </a:xfrm>
            <a:prstGeom prst="rect">
              <a:avLst/>
            </a:prstGeom>
          </p:spPr>
          <p:txBody>
            <a:bodyPr lIns="0" tIns="0" rIns="0" bIns="0" rtlCol="0" anchor="t">
              <a:spAutoFit/>
            </a:bodyPr>
            <a:lstStyle/>
            <a:p>
              <a:pPr algn="ctr">
                <a:lnSpc>
                  <a:spcPts val="3919"/>
                </a:lnSpc>
              </a:pPr>
              <a:r>
                <a:rPr lang="en-US" sz="2799">
                  <a:solidFill>
                    <a:srgbClr val="000000"/>
                  </a:solidFill>
                  <a:latin typeface="Clear Sans" panose="020B0604020202020204" charset="0"/>
                  <a:cs typeface="Clear Sans" panose="020B0604020202020204" charset="0"/>
                </a:rPr>
                <a:t>Đ</a:t>
              </a:r>
            </a:p>
          </p:txBody>
        </p:sp>
        <p:sp>
          <p:nvSpPr>
            <p:cNvPr id="48" name="TextBox 71">
              <a:extLst>
                <a:ext uri="{FF2B5EF4-FFF2-40B4-BE49-F238E27FC236}">
                  <a16:creationId xmlns:a16="http://schemas.microsoft.com/office/drawing/2014/main" id="{639A7894-2CD8-4F4F-ACEB-F640A8E72D2E}"/>
                </a:ext>
              </a:extLst>
            </p:cNvPr>
            <p:cNvSpPr txBox="1"/>
            <p:nvPr/>
          </p:nvSpPr>
          <p:spPr>
            <a:xfrm>
              <a:off x="11596455" y="5545876"/>
              <a:ext cx="238174" cy="467042"/>
            </a:xfrm>
            <a:prstGeom prst="rect">
              <a:avLst/>
            </a:prstGeom>
          </p:spPr>
          <p:txBody>
            <a:bodyPr lIns="0" tIns="0" rIns="0" bIns="0" rtlCol="0" anchor="t">
              <a:spAutoFit/>
            </a:bodyPr>
            <a:lstStyle/>
            <a:p>
              <a:pPr algn="ctr">
                <a:lnSpc>
                  <a:spcPts val="3919"/>
                </a:lnSpc>
              </a:pPr>
              <a:r>
                <a:rPr lang="en-US" sz="2799">
                  <a:solidFill>
                    <a:srgbClr val="000000"/>
                  </a:solidFill>
                  <a:latin typeface="Clear Sans" panose="020B0604020202020204" charset="0"/>
                  <a:cs typeface="Clear Sans" panose="020B0604020202020204" charset="0"/>
                </a:rPr>
                <a:t>S</a:t>
              </a:r>
            </a:p>
          </p:txBody>
        </p:sp>
        <p:sp>
          <p:nvSpPr>
            <p:cNvPr id="49" name="TextBox 72">
              <a:extLst>
                <a:ext uri="{FF2B5EF4-FFF2-40B4-BE49-F238E27FC236}">
                  <a16:creationId xmlns:a16="http://schemas.microsoft.com/office/drawing/2014/main" id="{0673D0FE-7528-44FC-8745-8241B78D8752}"/>
                </a:ext>
              </a:extLst>
            </p:cNvPr>
            <p:cNvSpPr txBox="1"/>
            <p:nvPr/>
          </p:nvSpPr>
          <p:spPr>
            <a:xfrm>
              <a:off x="13752899" y="5545876"/>
              <a:ext cx="238174" cy="467042"/>
            </a:xfrm>
            <a:prstGeom prst="rect">
              <a:avLst/>
            </a:prstGeom>
          </p:spPr>
          <p:txBody>
            <a:bodyPr lIns="0" tIns="0" rIns="0" bIns="0" rtlCol="0" anchor="t">
              <a:spAutoFit/>
            </a:bodyPr>
            <a:lstStyle/>
            <a:p>
              <a:pPr algn="ctr">
                <a:lnSpc>
                  <a:spcPts val="3919"/>
                </a:lnSpc>
              </a:pPr>
              <a:r>
                <a:rPr lang="en-US" sz="2799">
                  <a:solidFill>
                    <a:srgbClr val="000000"/>
                  </a:solidFill>
                  <a:latin typeface="Clear Sans" panose="020B0604020202020204" charset="0"/>
                  <a:cs typeface="Clear Sans" panose="020B0604020202020204" charset="0"/>
                </a:rPr>
                <a:t>S</a:t>
              </a:r>
            </a:p>
          </p:txBody>
        </p:sp>
        <p:sp>
          <p:nvSpPr>
            <p:cNvPr id="50" name="TextBox 73">
              <a:extLst>
                <a:ext uri="{FF2B5EF4-FFF2-40B4-BE49-F238E27FC236}">
                  <a16:creationId xmlns:a16="http://schemas.microsoft.com/office/drawing/2014/main" id="{35B3A891-FFB5-4118-B901-7DEFD3767D35}"/>
                </a:ext>
              </a:extLst>
            </p:cNvPr>
            <p:cNvSpPr txBox="1"/>
            <p:nvPr/>
          </p:nvSpPr>
          <p:spPr>
            <a:xfrm>
              <a:off x="12945485" y="6500433"/>
              <a:ext cx="267441" cy="467042"/>
            </a:xfrm>
            <a:prstGeom prst="rect">
              <a:avLst/>
            </a:prstGeom>
          </p:spPr>
          <p:txBody>
            <a:bodyPr lIns="0" tIns="0" rIns="0" bIns="0" rtlCol="0" anchor="t">
              <a:spAutoFit/>
            </a:bodyPr>
            <a:lstStyle/>
            <a:p>
              <a:pPr algn="ctr">
                <a:lnSpc>
                  <a:spcPts val="3919"/>
                </a:lnSpc>
              </a:pPr>
              <a:r>
                <a:rPr lang="en-US" sz="2799">
                  <a:solidFill>
                    <a:srgbClr val="000000"/>
                  </a:solidFill>
                  <a:latin typeface="Clear Sans" panose="020B0604020202020204" charset="0"/>
                  <a:cs typeface="Clear Sans" panose="020B0604020202020204" charset="0"/>
                </a:rPr>
                <a:t>Đ</a:t>
              </a:r>
            </a:p>
          </p:txBody>
        </p:sp>
        <p:sp>
          <p:nvSpPr>
            <p:cNvPr id="51" name="TextBox 74">
              <a:extLst>
                <a:ext uri="{FF2B5EF4-FFF2-40B4-BE49-F238E27FC236}">
                  <a16:creationId xmlns:a16="http://schemas.microsoft.com/office/drawing/2014/main" id="{0793BFCD-B036-4583-95E3-5346C26F9AA8}"/>
                </a:ext>
              </a:extLst>
            </p:cNvPr>
            <p:cNvSpPr txBox="1"/>
            <p:nvPr/>
          </p:nvSpPr>
          <p:spPr>
            <a:xfrm>
              <a:off x="11596455" y="8078105"/>
              <a:ext cx="238174" cy="467042"/>
            </a:xfrm>
            <a:prstGeom prst="rect">
              <a:avLst/>
            </a:prstGeom>
          </p:spPr>
          <p:txBody>
            <a:bodyPr lIns="0" tIns="0" rIns="0" bIns="0" rtlCol="0" anchor="t">
              <a:spAutoFit/>
            </a:bodyPr>
            <a:lstStyle/>
            <a:p>
              <a:pPr algn="ctr">
                <a:lnSpc>
                  <a:spcPts val="3919"/>
                </a:lnSpc>
              </a:pPr>
              <a:r>
                <a:rPr lang="en-US" sz="2799">
                  <a:solidFill>
                    <a:srgbClr val="000000"/>
                  </a:solidFill>
                  <a:latin typeface="Clear Sans" panose="020B0604020202020204" charset="0"/>
                  <a:cs typeface="Clear Sans" panose="020B0604020202020204" charset="0"/>
                </a:rPr>
                <a:t>S</a:t>
              </a:r>
            </a:p>
          </p:txBody>
        </p:sp>
        <p:sp>
          <p:nvSpPr>
            <p:cNvPr id="52" name="TextBox 75">
              <a:extLst>
                <a:ext uri="{FF2B5EF4-FFF2-40B4-BE49-F238E27FC236}">
                  <a16:creationId xmlns:a16="http://schemas.microsoft.com/office/drawing/2014/main" id="{D9F166BE-6B78-43B2-AFD6-E9522ACDF362}"/>
                </a:ext>
              </a:extLst>
            </p:cNvPr>
            <p:cNvSpPr txBox="1"/>
            <p:nvPr/>
          </p:nvSpPr>
          <p:spPr>
            <a:xfrm>
              <a:off x="9568182" y="8078105"/>
              <a:ext cx="238174" cy="467042"/>
            </a:xfrm>
            <a:prstGeom prst="rect">
              <a:avLst/>
            </a:prstGeom>
          </p:spPr>
          <p:txBody>
            <a:bodyPr lIns="0" tIns="0" rIns="0" bIns="0" rtlCol="0" anchor="t">
              <a:spAutoFit/>
            </a:bodyPr>
            <a:lstStyle/>
            <a:p>
              <a:pPr algn="ctr">
                <a:lnSpc>
                  <a:spcPts val="3919"/>
                </a:lnSpc>
              </a:pPr>
              <a:r>
                <a:rPr lang="en-US" sz="2799">
                  <a:solidFill>
                    <a:srgbClr val="000000"/>
                  </a:solidFill>
                  <a:latin typeface="Clear Sans" panose="020B0604020202020204" charset="0"/>
                  <a:cs typeface="Clear Sans" panose="020B0604020202020204" charset="0"/>
                </a:rPr>
                <a:t>S</a:t>
              </a:r>
            </a:p>
          </p:txBody>
        </p:sp>
        <p:sp>
          <p:nvSpPr>
            <p:cNvPr id="53" name="TextBox 76">
              <a:extLst>
                <a:ext uri="{FF2B5EF4-FFF2-40B4-BE49-F238E27FC236}">
                  <a16:creationId xmlns:a16="http://schemas.microsoft.com/office/drawing/2014/main" id="{10F4C96B-B4C0-4468-9FEB-644EB6D39831}"/>
                </a:ext>
              </a:extLst>
            </p:cNvPr>
            <p:cNvSpPr txBox="1"/>
            <p:nvPr/>
          </p:nvSpPr>
          <p:spPr>
            <a:xfrm>
              <a:off x="10874542" y="9067475"/>
              <a:ext cx="267441" cy="467042"/>
            </a:xfrm>
            <a:prstGeom prst="rect">
              <a:avLst/>
            </a:prstGeom>
          </p:spPr>
          <p:txBody>
            <a:bodyPr lIns="0" tIns="0" rIns="0" bIns="0" rtlCol="0" anchor="t">
              <a:spAutoFit/>
            </a:bodyPr>
            <a:lstStyle/>
            <a:p>
              <a:pPr algn="ctr">
                <a:lnSpc>
                  <a:spcPts val="3919"/>
                </a:lnSpc>
              </a:pPr>
              <a:r>
                <a:rPr lang="en-US" sz="2799">
                  <a:solidFill>
                    <a:srgbClr val="000000"/>
                  </a:solidFill>
                  <a:latin typeface="Clear Sans" panose="020B0604020202020204" charset="0"/>
                  <a:cs typeface="Clear Sans" panose="020B0604020202020204" charset="0"/>
                </a:rPr>
                <a:t>Đ</a:t>
              </a:r>
            </a:p>
          </p:txBody>
        </p:sp>
        <p:sp>
          <p:nvSpPr>
            <p:cNvPr id="54" name="TextBox 77">
              <a:extLst>
                <a:ext uri="{FF2B5EF4-FFF2-40B4-BE49-F238E27FC236}">
                  <a16:creationId xmlns:a16="http://schemas.microsoft.com/office/drawing/2014/main" id="{1C9EEBAA-C6D6-4370-B9EC-A1ACFDDFFA51}"/>
                </a:ext>
              </a:extLst>
            </p:cNvPr>
            <p:cNvSpPr txBox="1"/>
            <p:nvPr/>
          </p:nvSpPr>
          <p:spPr>
            <a:xfrm>
              <a:off x="7584181" y="8078105"/>
              <a:ext cx="267441" cy="467042"/>
            </a:xfrm>
            <a:prstGeom prst="rect">
              <a:avLst/>
            </a:prstGeom>
          </p:spPr>
          <p:txBody>
            <a:bodyPr lIns="0" tIns="0" rIns="0" bIns="0" rtlCol="0" anchor="t">
              <a:spAutoFit/>
            </a:bodyPr>
            <a:lstStyle/>
            <a:p>
              <a:pPr algn="ctr">
                <a:lnSpc>
                  <a:spcPts val="3919"/>
                </a:lnSpc>
              </a:pPr>
              <a:r>
                <a:rPr lang="en-US" sz="2799">
                  <a:solidFill>
                    <a:srgbClr val="000000"/>
                  </a:solidFill>
                  <a:latin typeface="Clear Sans" panose="020B0604020202020204" charset="0"/>
                  <a:cs typeface="Clear Sans" panose="020B0604020202020204" charset="0"/>
                </a:rPr>
                <a:t>Đ</a:t>
              </a:r>
            </a:p>
          </p:txBody>
        </p:sp>
        <p:cxnSp>
          <p:nvCxnSpPr>
            <p:cNvPr id="55" name="Connector: Elbow 54">
              <a:extLst>
                <a:ext uri="{FF2B5EF4-FFF2-40B4-BE49-F238E27FC236}">
                  <a16:creationId xmlns:a16="http://schemas.microsoft.com/office/drawing/2014/main" id="{120D4386-D7ED-4F37-AE94-E48F8918D559}"/>
                </a:ext>
              </a:extLst>
            </p:cNvPr>
            <p:cNvCxnSpPr>
              <a:cxnSpLocks/>
              <a:endCxn id="92" idx="1"/>
            </p:cNvCxnSpPr>
            <p:nvPr/>
          </p:nvCxnSpPr>
          <p:spPr>
            <a:xfrm flipV="1">
              <a:off x="2674983" y="4173842"/>
              <a:ext cx="5434504" cy="4507317"/>
            </a:xfrm>
            <a:prstGeom prst="bentConnector3">
              <a:avLst>
                <a:gd name="adj1" fmla="val 302"/>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56" name="Group 48">
              <a:extLst>
                <a:ext uri="{FF2B5EF4-FFF2-40B4-BE49-F238E27FC236}">
                  <a16:creationId xmlns:a16="http://schemas.microsoft.com/office/drawing/2014/main" id="{C4331F46-38D8-4C06-AC69-A6E1F05BF218}"/>
                </a:ext>
              </a:extLst>
            </p:cNvPr>
            <p:cNvGrpSpPr/>
            <p:nvPr/>
          </p:nvGrpSpPr>
          <p:grpSpPr>
            <a:xfrm>
              <a:off x="655175" y="8259939"/>
              <a:ext cx="1255187" cy="850398"/>
              <a:chOff x="0" y="0"/>
              <a:chExt cx="900827" cy="610317"/>
            </a:xfrm>
          </p:grpSpPr>
          <p:sp>
            <p:nvSpPr>
              <p:cNvPr id="71" name="Freeform 49">
                <a:extLst>
                  <a:ext uri="{FF2B5EF4-FFF2-40B4-BE49-F238E27FC236}">
                    <a16:creationId xmlns:a16="http://schemas.microsoft.com/office/drawing/2014/main" id="{77B9AF48-A010-42DE-88C3-63F1FBCA8801}"/>
                  </a:ext>
                </a:extLst>
              </p:cNvPr>
              <p:cNvSpPr/>
              <p:nvPr/>
            </p:nvSpPr>
            <p:spPr>
              <a:xfrm>
                <a:off x="0" y="0"/>
                <a:ext cx="900827" cy="610317"/>
              </a:xfrm>
              <a:custGeom>
                <a:avLst/>
                <a:gdLst/>
                <a:ahLst/>
                <a:cxnLst/>
                <a:rect l="l" t="t" r="r" b="b"/>
                <a:pathLst>
                  <a:path w="900827" h="610317">
                    <a:moveTo>
                      <a:pt x="450414" y="0"/>
                    </a:moveTo>
                    <a:cubicBezTo>
                      <a:pt x="201657" y="0"/>
                      <a:pt x="0" y="136624"/>
                      <a:pt x="0" y="305158"/>
                    </a:cubicBezTo>
                    <a:cubicBezTo>
                      <a:pt x="0" y="473693"/>
                      <a:pt x="201657" y="610317"/>
                      <a:pt x="450414" y="610317"/>
                    </a:cubicBezTo>
                    <a:cubicBezTo>
                      <a:pt x="699170" y="610317"/>
                      <a:pt x="900827" y="473693"/>
                      <a:pt x="900827" y="305158"/>
                    </a:cubicBezTo>
                    <a:cubicBezTo>
                      <a:pt x="900827" y="136624"/>
                      <a:pt x="699170" y="0"/>
                      <a:pt x="450414" y="0"/>
                    </a:cubicBezTo>
                    <a:close/>
                  </a:path>
                </a:pathLst>
              </a:custGeom>
              <a:solidFill>
                <a:srgbClr val="A8DADC"/>
              </a:solidFill>
            </p:spPr>
          </p:sp>
          <p:sp>
            <p:nvSpPr>
              <p:cNvPr id="72" name="TextBox 50">
                <a:extLst>
                  <a:ext uri="{FF2B5EF4-FFF2-40B4-BE49-F238E27FC236}">
                    <a16:creationId xmlns:a16="http://schemas.microsoft.com/office/drawing/2014/main" id="{EA139E00-8182-46FF-A0CA-3A49156CEA82}"/>
                  </a:ext>
                </a:extLst>
              </p:cNvPr>
              <p:cNvSpPr txBox="1"/>
              <p:nvPr/>
            </p:nvSpPr>
            <p:spPr>
              <a:xfrm>
                <a:off x="84453" y="38167"/>
                <a:ext cx="731922" cy="514932"/>
              </a:xfrm>
              <a:prstGeom prst="rect">
                <a:avLst/>
              </a:prstGeom>
            </p:spPr>
            <p:txBody>
              <a:bodyPr lIns="47539" tIns="47539" rIns="47539" bIns="47539" rtlCol="0" anchor="ctr"/>
              <a:lstStyle/>
              <a:p>
                <a:pPr algn="ctr">
                  <a:lnSpc>
                    <a:spcPts val="1399"/>
                  </a:lnSpc>
                </a:pPr>
                <a:r>
                  <a:rPr lang="en-US" sz="999" dirty="0" err="1">
                    <a:solidFill>
                      <a:srgbClr val="000000"/>
                    </a:solidFill>
                    <a:latin typeface="Clear Sans" panose="020B0604020202020204" charset="0"/>
                    <a:cs typeface="Clear Sans" panose="020B0604020202020204" charset="0"/>
                  </a:rPr>
                  <a:t>Kết</a:t>
                </a:r>
                <a:r>
                  <a:rPr lang="en-US" sz="999" dirty="0">
                    <a:solidFill>
                      <a:srgbClr val="000000"/>
                    </a:solidFill>
                    <a:latin typeface="Clear Sans" panose="020B0604020202020204" charset="0"/>
                    <a:cs typeface="Clear Sans" panose="020B0604020202020204" charset="0"/>
                  </a:rPr>
                  <a:t> </a:t>
                </a:r>
                <a:r>
                  <a:rPr lang="en-US" sz="999" dirty="0" err="1">
                    <a:solidFill>
                      <a:srgbClr val="000000"/>
                    </a:solidFill>
                    <a:latin typeface="Clear Sans" panose="020B0604020202020204" charset="0"/>
                    <a:cs typeface="Clear Sans" panose="020B0604020202020204" charset="0"/>
                  </a:rPr>
                  <a:t>thúc</a:t>
                </a:r>
                <a:r>
                  <a:rPr lang="en-US" sz="999" dirty="0">
                    <a:solidFill>
                      <a:srgbClr val="000000"/>
                    </a:solidFill>
                    <a:latin typeface="Clear Sans" panose="020B0604020202020204" charset="0"/>
                    <a:cs typeface="Clear Sans" panose="020B0604020202020204" charset="0"/>
                  </a:rPr>
                  <a:t> </a:t>
                </a:r>
                <a:r>
                  <a:rPr lang="en-US" sz="999" dirty="0" err="1">
                    <a:solidFill>
                      <a:srgbClr val="000000"/>
                    </a:solidFill>
                    <a:latin typeface="Clear Sans" panose="020B0604020202020204" charset="0"/>
                    <a:cs typeface="Clear Sans" panose="020B0604020202020204" charset="0"/>
                  </a:rPr>
                  <a:t>chương</a:t>
                </a:r>
                <a:r>
                  <a:rPr lang="en-US" sz="999" dirty="0">
                    <a:solidFill>
                      <a:srgbClr val="000000"/>
                    </a:solidFill>
                    <a:latin typeface="Clear Sans" panose="020B0604020202020204" charset="0"/>
                    <a:cs typeface="Clear Sans" panose="020B0604020202020204" charset="0"/>
                  </a:rPr>
                  <a:t> </a:t>
                </a:r>
                <a:r>
                  <a:rPr lang="en-US" sz="999" dirty="0" err="1">
                    <a:solidFill>
                      <a:srgbClr val="000000"/>
                    </a:solidFill>
                    <a:latin typeface="Clear Sans" panose="020B0604020202020204" charset="0"/>
                    <a:cs typeface="Clear Sans" panose="020B0604020202020204" charset="0"/>
                  </a:rPr>
                  <a:t>trình</a:t>
                </a:r>
                <a:endParaRPr lang="en-US" sz="999" dirty="0">
                  <a:solidFill>
                    <a:srgbClr val="000000"/>
                  </a:solidFill>
                  <a:latin typeface="Clear Sans" panose="020B0604020202020204" charset="0"/>
                  <a:cs typeface="Clear Sans" panose="020B0604020202020204" charset="0"/>
                </a:endParaRPr>
              </a:p>
            </p:txBody>
          </p:sp>
        </p:grpSp>
        <p:grpSp>
          <p:nvGrpSpPr>
            <p:cNvPr id="57" name="Group 56">
              <a:extLst>
                <a:ext uri="{FF2B5EF4-FFF2-40B4-BE49-F238E27FC236}">
                  <a16:creationId xmlns:a16="http://schemas.microsoft.com/office/drawing/2014/main" id="{83A58242-03E8-4D14-AA5D-8DC06D334C73}"/>
                </a:ext>
              </a:extLst>
            </p:cNvPr>
            <p:cNvGrpSpPr/>
            <p:nvPr/>
          </p:nvGrpSpPr>
          <p:grpSpPr>
            <a:xfrm>
              <a:off x="6639520" y="8897872"/>
              <a:ext cx="4060400" cy="850398"/>
              <a:chOff x="6639520" y="8897872"/>
              <a:chExt cx="4060400" cy="926790"/>
            </a:xfrm>
          </p:grpSpPr>
          <p:cxnSp>
            <p:nvCxnSpPr>
              <p:cNvPr id="69" name="Connector: Elbow 68">
                <a:extLst>
                  <a:ext uri="{FF2B5EF4-FFF2-40B4-BE49-F238E27FC236}">
                    <a16:creationId xmlns:a16="http://schemas.microsoft.com/office/drawing/2014/main" id="{838B6DA5-6C90-410B-96A3-3272B6E2DE0B}"/>
                  </a:ext>
                </a:extLst>
              </p:cNvPr>
              <p:cNvCxnSpPr>
                <a:cxnSpLocks/>
                <a:endCxn id="84" idx="2"/>
              </p:cNvCxnSpPr>
              <p:nvPr/>
            </p:nvCxnSpPr>
            <p:spPr>
              <a:xfrm rot="10800000">
                <a:off x="6639520" y="8897872"/>
                <a:ext cx="4060400" cy="926789"/>
              </a:xfrm>
              <a:prstGeom prst="bentConnector2">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DF7F9C55-0756-4A71-9E41-A7016B199412}"/>
                  </a:ext>
                </a:extLst>
              </p:cNvPr>
              <p:cNvCxnSpPr>
                <a:cxnSpLocks/>
              </p:cNvCxnSpPr>
              <p:nvPr/>
            </p:nvCxnSpPr>
            <p:spPr>
              <a:xfrm>
                <a:off x="10699920" y="9148203"/>
                <a:ext cx="0" cy="67645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58" name="Connector: Elbow 57">
              <a:extLst>
                <a:ext uri="{FF2B5EF4-FFF2-40B4-BE49-F238E27FC236}">
                  <a16:creationId xmlns:a16="http://schemas.microsoft.com/office/drawing/2014/main" id="{71616C44-962A-48FC-91CC-CC2105DF6577}"/>
                </a:ext>
              </a:extLst>
            </p:cNvPr>
            <p:cNvCxnSpPr>
              <a:cxnSpLocks/>
            </p:cNvCxnSpPr>
            <p:nvPr/>
          </p:nvCxnSpPr>
          <p:spPr>
            <a:xfrm rot="10800000" flipV="1">
              <a:off x="11328689" y="6512942"/>
              <a:ext cx="1416772" cy="979690"/>
            </a:xfrm>
            <a:prstGeom prst="bentConnector3">
              <a:avLst>
                <a:gd name="adj1" fmla="val -199"/>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59" name="Group 45">
              <a:extLst>
                <a:ext uri="{FF2B5EF4-FFF2-40B4-BE49-F238E27FC236}">
                  <a16:creationId xmlns:a16="http://schemas.microsoft.com/office/drawing/2014/main" id="{768AA014-FA07-49DE-8AC6-6100D9A1C672}"/>
                </a:ext>
              </a:extLst>
            </p:cNvPr>
            <p:cNvGrpSpPr/>
            <p:nvPr/>
          </p:nvGrpSpPr>
          <p:grpSpPr>
            <a:xfrm>
              <a:off x="11980840" y="5617166"/>
              <a:ext cx="1529243" cy="926129"/>
              <a:chOff x="0" y="0"/>
              <a:chExt cx="1083270" cy="656043"/>
            </a:xfrm>
          </p:grpSpPr>
          <p:sp>
            <p:nvSpPr>
              <p:cNvPr id="67" name="Freeform 46">
                <a:extLst>
                  <a:ext uri="{FF2B5EF4-FFF2-40B4-BE49-F238E27FC236}">
                    <a16:creationId xmlns:a16="http://schemas.microsoft.com/office/drawing/2014/main" id="{280FF4B6-AFE2-486C-8D4F-B1B3EC5B8AB3}"/>
                  </a:ext>
                </a:extLst>
              </p:cNvPr>
              <p:cNvSpPr/>
              <p:nvPr/>
            </p:nvSpPr>
            <p:spPr>
              <a:xfrm>
                <a:off x="0" y="0"/>
                <a:ext cx="1083270" cy="656043"/>
              </a:xfrm>
              <a:custGeom>
                <a:avLst/>
                <a:gdLst/>
                <a:ahLst/>
                <a:cxnLst/>
                <a:rect l="l" t="t" r="r" b="b"/>
                <a:pathLst>
                  <a:path w="1083270" h="656043">
                    <a:moveTo>
                      <a:pt x="541635" y="0"/>
                    </a:moveTo>
                    <a:lnTo>
                      <a:pt x="1083270" y="328021"/>
                    </a:lnTo>
                    <a:lnTo>
                      <a:pt x="541635" y="656043"/>
                    </a:lnTo>
                    <a:lnTo>
                      <a:pt x="0" y="328021"/>
                    </a:lnTo>
                    <a:lnTo>
                      <a:pt x="541635" y="0"/>
                    </a:lnTo>
                    <a:close/>
                  </a:path>
                </a:pathLst>
              </a:custGeom>
              <a:solidFill>
                <a:srgbClr val="A8DADC"/>
              </a:solidFill>
            </p:spPr>
          </p:sp>
          <p:sp>
            <p:nvSpPr>
              <p:cNvPr id="68" name="TextBox 47">
                <a:extLst>
                  <a:ext uri="{FF2B5EF4-FFF2-40B4-BE49-F238E27FC236}">
                    <a16:creationId xmlns:a16="http://schemas.microsoft.com/office/drawing/2014/main" id="{B60D0889-2902-4CD9-909B-9D665380E1B8}"/>
                  </a:ext>
                </a:extLst>
              </p:cNvPr>
              <p:cNvSpPr txBox="1"/>
              <p:nvPr/>
            </p:nvSpPr>
            <p:spPr>
              <a:xfrm>
                <a:off x="186187" y="93707"/>
                <a:ext cx="710896" cy="449578"/>
              </a:xfrm>
              <a:prstGeom prst="rect">
                <a:avLst/>
              </a:prstGeom>
            </p:spPr>
            <p:txBody>
              <a:bodyPr lIns="47539" tIns="47539" rIns="47539" bIns="47539" rtlCol="0" anchor="ctr"/>
              <a:lstStyle/>
              <a:p>
                <a:pPr algn="ctr">
                  <a:lnSpc>
                    <a:spcPts val="1399"/>
                  </a:lnSpc>
                </a:pPr>
                <a:r>
                  <a:rPr lang="en-US" sz="999" dirty="0" err="1">
                    <a:solidFill>
                      <a:srgbClr val="000000"/>
                    </a:solidFill>
                    <a:latin typeface="Clear Sans" panose="020B0604020202020204" charset="0"/>
                    <a:cs typeface="Clear Sans" panose="020B0604020202020204" charset="0"/>
                  </a:rPr>
                  <a:t>Tín</a:t>
                </a:r>
                <a:r>
                  <a:rPr lang="en-US" sz="999" dirty="0">
                    <a:solidFill>
                      <a:srgbClr val="000000"/>
                    </a:solidFill>
                    <a:latin typeface="Clear Sans" panose="020B0604020202020204" charset="0"/>
                    <a:cs typeface="Clear Sans" panose="020B0604020202020204" charset="0"/>
                  </a:rPr>
                  <a:t> </a:t>
                </a:r>
                <a:r>
                  <a:rPr lang="en-US" sz="999" dirty="0" err="1">
                    <a:solidFill>
                      <a:srgbClr val="000000"/>
                    </a:solidFill>
                    <a:latin typeface="Clear Sans" panose="020B0604020202020204" charset="0"/>
                    <a:cs typeface="Clear Sans" panose="020B0604020202020204" charset="0"/>
                  </a:rPr>
                  <a:t>hiệu</a:t>
                </a:r>
                <a:r>
                  <a:rPr lang="en-US" sz="999" dirty="0">
                    <a:solidFill>
                      <a:srgbClr val="000000"/>
                    </a:solidFill>
                    <a:latin typeface="Clear Sans" panose="020B0604020202020204" charset="0"/>
                    <a:cs typeface="Clear Sans" panose="020B0604020202020204" charset="0"/>
                  </a:rPr>
                  <a:t> </a:t>
                </a:r>
                <a:r>
                  <a:rPr lang="en-US" sz="999" dirty="0" err="1">
                    <a:solidFill>
                      <a:srgbClr val="000000"/>
                    </a:solidFill>
                    <a:latin typeface="Clear Sans" panose="020B0604020202020204" charset="0"/>
                    <a:cs typeface="Clear Sans" panose="020B0604020202020204" charset="0"/>
                  </a:rPr>
                  <a:t>dải</a:t>
                </a:r>
                <a:r>
                  <a:rPr lang="en-US" sz="999" dirty="0">
                    <a:solidFill>
                      <a:srgbClr val="000000"/>
                    </a:solidFill>
                    <a:latin typeface="Clear Sans" panose="020B0604020202020204" charset="0"/>
                    <a:cs typeface="Clear Sans" panose="020B0604020202020204" charset="0"/>
                  </a:rPr>
                  <a:t> Bollinger </a:t>
                </a:r>
                <a:r>
                  <a:rPr lang="en-US" sz="999" dirty="0" err="1">
                    <a:solidFill>
                      <a:srgbClr val="000000"/>
                    </a:solidFill>
                    <a:latin typeface="Clear Sans" panose="020B0604020202020204" charset="0"/>
                    <a:cs typeface="Clear Sans" panose="020B0604020202020204" charset="0"/>
                  </a:rPr>
                  <a:t>mua</a:t>
                </a:r>
                <a:endParaRPr lang="en-US" sz="999" dirty="0">
                  <a:solidFill>
                    <a:srgbClr val="000000"/>
                  </a:solidFill>
                  <a:latin typeface="Clear Sans" panose="020B0604020202020204" charset="0"/>
                  <a:cs typeface="Clear Sans" panose="020B0604020202020204" charset="0"/>
                </a:endParaRPr>
              </a:p>
            </p:txBody>
          </p:sp>
        </p:grpSp>
        <p:grpSp>
          <p:nvGrpSpPr>
            <p:cNvPr id="60" name="Group 59">
              <a:extLst>
                <a:ext uri="{FF2B5EF4-FFF2-40B4-BE49-F238E27FC236}">
                  <a16:creationId xmlns:a16="http://schemas.microsoft.com/office/drawing/2014/main" id="{6BA2C0D0-837B-4D30-A562-F8B2F78E90C3}"/>
                </a:ext>
              </a:extLst>
            </p:cNvPr>
            <p:cNvGrpSpPr/>
            <p:nvPr/>
          </p:nvGrpSpPr>
          <p:grpSpPr>
            <a:xfrm>
              <a:off x="9390407" y="5143502"/>
              <a:ext cx="6534195" cy="3537659"/>
              <a:chOff x="9390407" y="5143502"/>
              <a:chExt cx="7830793" cy="3491921"/>
            </a:xfrm>
          </p:grpSpPr>
          <p:cxnSp>
            <p:nvCxnSpPr>
              <p:cNvPr id="65" name="Connector: Elbow 64">
                <a:extLst>
                  <a:ext uri="{FF2B5EF4-FFF2-40B4-BE49-F238E27FC236}">
                    <a16:creationId xmlns:a16="http://schemas.microsoft.com/office/drawing/2014/main" id="{E6453710-9DC0-404D-AE2A-AD5F0E8E730B}"/>
                  </a:ext>
                </a:extLst>
              </p:cNvPr>
              <p:cNvCxnSpPr>
                <a:cxnSpLocks/>
              </p:cNvCxnSpPr>
              <p:nvPr/>
            </p:nvCxnSpPr>
            <p:spPr>
              <a:xfrm rot="10800000">
                <a:off x="9390407" y="5143502"/>
                <a:ext cx="7830786" cy="3491921"/>
              </a:xfrm>
              <a:prstGeom prst="bentConnector3">
                <a:avLst>
                  <a:gd name="adj1" fmla="val 96"/>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9F03ACF-5215-4A36-BA67-F80AC534EF43}"/>
                  </a:ext>
                </a:extLst>
              </p:cNvPr>
              <p:cNvCxnSpPr>
                <a:cxnSpLocks/>
              </p:cNvCxnSpPr>
              <p:nvPr/>
            </p:nvCxnSpPr>
            <p:spPr>
              <a:xfrm>
                <a:off x="13030200" y="8635421"/>
                <a:ext cx="41910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1" name="Group 24">
              <a:extLst>
                <a:ext uri="{FF2B5EF4-FFF2-40B4-BE49-F238E27FC236}">
                  <a16:creationId xmlns:a16="http://schemas.microsoft.com/office/drawing/2014/main" id="{38B23D03-CF18-4377-A670-18186E123442}"/>
                </a:ext>
              </a:extLst>
            </p:cNvPr>
            <p:cNvGrpSpPr/>
            <p:nvPr/>
          </p:nvGrpSpPr>
          <p:grpSpPr>
            <a:xfrm>
              <a:off x="11980840" y="8472407"/>
              <a:ext cx="1280920" cy="425464"/>
              <a:chOff x="0" y="0"/>
              <a:chExt cx="360503" cy="119743"/>
            </a:xfrm>
          </p:grpSpPr>
          <p:sp>
            <p:nvSpPr>
              <p:cNvPr id="63" name="Freeform 25">
                <a:extLst>
                  <a:ext uri="{FF2B5EF4-FFF2-40B4-BE49-F238E27FC236}">
                    <a16:creationId xmlns:a16="http://schemas.microsoft.com/office/drawing/2014/main" id="{B3BE6774-CCC3-4490-A96F-0A0E963B59A6}"/>
                  </a:ext>
                </a:extLst>
              </p:cNvPr>
              <p:cNvSpPr/>
              <p:nvPr/>
            </p:nvSpPr>
            <p:spPr>
              <a:xfrm>
                <a:off x="0" y="0"/>
                <a:ext cx="360503" cy="119743"/>
              </a:xfrm>
              <a:custGeom>
                <a:avLst/>
                <a:gdLst/>
                <a:ahLst/>
                <a:cxnLst/>
                <a:rect l="l" t="t" r="r" b="b"/>
                <a:pathLst>
                  <a:path w="360503" h="119743">
                    <a:moveTo>
                      <a:pt x="0" y="0"/>
                    </a:moveTo>
                    <a:lnTo>
                      <a:pt x="360503" y="0"/>
                    </a:lnTo>
                    <a:lnTo>
                      <a:pt x="360503" y="119743"/>
                    </a:lnTo>
                    <a:lnTo>
                      <a:pt x="0" y="119743"/>
                    </a:lnTo>
                    <a:close/>
                  </a:path>
                </a:pathLst>
              </a:custGeom>
              <a:solidFill>
                <a:srgbClr val="A8DADC"/>
              </a:solidFill>
            </p:spPr>
          </p:sp>
          <p:sp>
            <p:nvSpPr>
              <p:cNvPr id="64" name="TextBox 26">
                <a:extLst>
                  <a:ext uri="{FF2B5EF4-FFF2-40B4-BE49-F238E27FC236}">
                    <a16:creationId xmlns:a16="http://schemas.microsoft.com/office/drawing/2014/main" id="{A957D4D7-1DAF-4917-BCE4-25285C1A37F5}"/>
                  </a:ext>
                </a:extLst>
              </p:cNvPr>
              <p:cNvSpPr txBox="1"/>
              <p:nvPr/>
            </p:nvSpPr>
            <p:spPr>
              <a:xfrm>
                <a:off x="0" y="-19050"/>
                <a:ext cx="360503" cy="138793"/>
              </a:xfrm>
              <a:prstGeom prst="rect">
                <a:avLst/>
              </a:prstGeom>
            </p:spPr>
            <p:txBody>
              <a:bodyPr lIns="47539" tIns="47539" rIns="47539" bIns="47539" rtlCol="0" anchor="ctr"/>
              <a:lstStyle/>
              <a:p>
                <a:pPr algn="ctr">
                  <a:lnSpc>
                    <a:spcPts val="1399"/>
                  </a:lnSpc>
                </a:pPr>
                <a:r>
                  <a:rPr lang="en-US" sz="999">
                    <a:solidFill>
                      <a:srgbClr val="000000"/>
                    </a:solidFill>
                    <a:latin typeface="Clear Sans" panose="020B0604020202020204" charset="0"/>
                    <a:cs typeface="Clear Sans" panose="020B0604020202020204" charset="0"/>
                  </a:rPr>
                  <a:t>GIỮ</a:t>
                </a:r>
              </a:p>
            </p:txBody>
          </p:sp>
        </p:grpSp>
        <p:cxnSp>
          <p:nvCxnSpPr>
            <p:cNvPr id="62" name="Straight Connector 61">
              <a:extLst>
                <a:ext uri="{FF2B5EF4-FFF2-40B4-BE49-F238E27FC236}">
                  <a16:creationId xmlns:a16="http://schemas.microsoft.com/office/drawing/2014/main" id="{41719953-5EEA-4119-B264-D7D1D82B534D}"/>
                </a:ext>
              </a:extLst>
            </p:cNvPr>
            <p:cNvCxnSpPr>
              <a:cxnSpLocks/>
            </p:cNvCxnSpPr>
            <p:nvPr/>
          </p:nvCxnSpPr>
          <p:spPr>
            <a:xfrm>
              <a:off x="14859000" y="5147478"/>
              <a:ext cx="0" cy="50728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9879076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sp>
        <p:nvSpPr>
          <p:cNvPr id="2" name="Freeform 2"/>
          <p:cNvSpPr/>
          <p:nvPr/>
        </p:nvSpPr>
        <p:spPr>
          <a:xfrm>
            <a:off x="-2761177" y="6336597"/>
            <a:ext cx="6015894" cy="5319938"/>
          </a:xfrm>
          <a:custGeom>
            <a:avLst/>
            <a:gdLst/>
            <a:ahLst/>
            <a:cxnLst/>
            <a:rect l="l" t="t" r="r" b="b"/>
            <a:pathLst>
              <a:path w="6015894" h="5319938">
                <a:moveTo>
                  <a:pt x="0" y="0"/>
                </a:moveTo>
                <a:lnTo>
                  <a:pt x="6015894" y="0"/>
                </a:lnTo>
                <a:lnTo>
                  <a:pt x="6015894" y="5319938"/>
                </a:lnTo>
                <a:lnTo>
                  <a:pt x="0" y="53199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0" y="351365"/>
            <a:ext cx="5961141" cy="2113495"/>
          </a:xfrm>
          <a:custGeom>
            <a:avLst/>
            <a:gdLst/>
            <a:ahLst/>
            <a:cxnLst/>
            <a:rect l="l" t="t" r="r" b="b"/>
            <a:pathLst>
              <a:path w="5961141" h="2113495">
                <a:moveTo>
                  <a:pt x="0" y="0"/>
                </a:moveTo>
                <a:lnTo>
                  <a:pt x="5961141" y="0"/>
                </a:lnTo>
                <a:lnTo>
                  <a:pt x="5961141" y="2113495"/>
                </a:lnTo>
                <a:lnTo>
                  <a:pt x="0" y="211349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5261981" y="-769745"/>
            <a:ext cx="5420032" cy="5114540"/>
          </a:xfrm>
          <a:custGeom>
            <a:avLst/>
            <a:gdLst/>
            <a:ahLst/>
            <a:cxnLst/>
            <a:rect l="l" t="t" r="r" b="b"/>
            <a:pathLst>
              <a:path w="5420032" h="5114540">
                <a:moveTo>
                  <a:pt x="0" y="0"/>
                </a:moveTo>
                <a:lnTo>
                  <a:pt x="5420032" y="0"/>
                </a:lnTo>
                <a:lnTo>
                  <a:pt x="5420032" y="5114540"/>
                </a:lnTo>
                <a:lnTo>
                  <a:pt x="0" y="511454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5" name="Group 5"/>
          <p:cNvGrpSpPr/>
          <p:nvPr/>
        </p:nvGrpSpPr>
        <p:grpSpPr>
          <a:xfrm>
            <a:off x="-1188662" y="3724920"/>
            <a:ext cx="1896900" cy="2554923"/>
            <a:chOff x="0" y="0"/>
            <a:chExt cx="499595" cy="672901"/>
          </a:xfrm>
        </p:grpSpPr>
        <p:sp>
          <p:nvSpPr>
            <p:cNvPr id="6" name="Freeform 6"/>
            <p:cNvSpPr/>
            <p:nvPr/>
          </p:nvSpPr>
          <p:spPr>
            <a:xfrm>
              <a:off x="0" y="0"/>
              <a:ext cx="499595" cy="672901"/>
            </a:xfrm>
            <a:custGeom>
              <a:avLst/>
              <a:gdLst/>
              <a:ahLst/>
              <a:cxnLst/>
              <a:rect l="l" t="t" r="r" b="b"/>
              <a:pathLst>
                <a:path w="499595" h="672901">
                  <a:moveTo>
                    <a:pt x="0" y="0"/>
                  </a:moveTo>
                  <a:lnTo>
                    <a:pt x="499595" y="0"/>
                  </a:lnTo>
                  <a:lnTo>
                    <a:pt x="499595" y="672901"/>
                  </a:lnTo>
                  <a:lnTo>
                    <a:pt x="0" y="672901"/>
                  </a:lnTo>
                  <a:close/>
                </a:path>
              </a:pathLst>
            </a:custGeom>
            <a:solidFill>
              <a:srgbClr val="9F9F9F"/>
            </a:solidFill>
          </p:spPr>
        </p:sp>
        <p:sp>
          <p:nvSpPr>
            <p:cNvPr id="7" name="TextBox 7"/>
            <p:cNvSpPr txBox="1"/>
            <p:nvPr/>
          </p:nvSpPr>
          <p:spPr>
            <a:xfrm>
              <a:off x="0" y="-38100"/>
              <a:ext cx="499595" cy="711001"/>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10980410" y="-1685680"/>
            <a:ext cx="1896900" cy="2554923"/>
            <a:chOff x="0" y="0"/>
            <a:chExt cx="499595" cy="672901"/>
          </a:xfrm>
        </p:grpSpPr>
        <p:sp>
          <p:nvSpPr>
            <p:cNvPr id="9" name="Freeform 9"/>
            <p:cNvSpPr/>
            <p:nvPr/>
          </p:nvSpPr>
          <p:spPr>
            <a:xfrm>
              <a:off x="0" y="0"/>
              <a:ext cx="499595" cy="672901"/>
            </a:xfrm>
            <a:custGeom>
              <a:avLst/>
              <a:gdLst/>
              <a:ahLst/>
              <a:cxnLst/>
              <a:rect l="l" t="t" r="r" b="b"/>
              <a:pathLst>
                <a:path w="499595" h="672901">
                  <a:moveTo>
                    <a:pt x="0" y="0"/>
                  </a:moveTo>
                  <a:lnTo>
                    <a:pt x="499595" y="0"/>
                  </a:lnTo>
                  <a:lnTo>
                    <a:pt x="499595" y="672901"/>
                  </a:lnTo>
                  <a:lnTo>
                    <a:pt x="0" y="672901"/>
                  </a:lnTo>
                  <a:close/>
                </a:path>
              </a:pathLst>
            </a:custGeom>
            <a:solidFill>
              <a:srgbClr val="9F9F9F"/>
            </a:solidFill>
          </p:spPr>
        </p:sp>
        <p:sp>
          <p:nvSpPr>
            <p:cNvPr id="10" name="TextBox 10"/>
            <p:cNvSpPr txBox="1"/>
            <p:nvPr/>
          </p:nvSpPr>
          <p:spPr>
            <a:xfrm>
              <a:off x="0" y="-38100"/>
              <a:ext cx="499595" cy="711001"/>
            </a:xfrm>
            <a:prstGeom prst="rect">
              <a:avLst/>
            </a:prstGeom>
          </p:spPr>
          <p:txBody>
            <a:bodyPr lIns="50800" tIns="50800" rIns="50800" bIns="50800" rtlCol="0" anchor="ctr"/>
            <a:lstStyle/>
            <a:p>
              <a:pPr algn="ctr">
                <a:lnSpc>
                  <a:spcPts val="3359"/>
                </a:lnSpc>
              </a:pPr>
              <a:endParaRPr/>
            </a:p>
          </p:txBody>
        </p:sp>
      </p:grpSp>
      <p:sp>
        <p:nvSpPr>
          <p:cNvPr id="11" name="TextBox 11"/>
          <p:cNvSpPr txBox="1"/>
          <p:nvPr/>
        </p:nvSpPr>
        <p:spPr>
          <a:xfrm>
            <a:off x="248881" y="0"/>
            <a:ext cx="5665370" cy="1114425"/>
          </a:xfrm>
          <a:prstGeom prst="rect">
            <a:avLst/>
          </a:prstGeom>
        </p:spPr>
        <p:txBody>
          <a:bodyPr lIns="0" tIns="0" rIns="0" bIns="0" rtlCol="0" anchor="t">
            <a:spAutoFit/>
          </a:bodyPr>
          <a:lstStyle/>
          <a:p>
            <a:pPr>
              <a:lnSpc>
                <a:spcPts val="8796"/>
              </a:lnSpc>
            </a:pPr>
            <a:r>
              <a:rPr lang="en-US" sz="7330" spc="219">
                <a:solidFill>
                  <a:srgbClr val="000000"/>
                </a:solidFill>
                <a:latin typeface="Clear Sans Bold"/>
              </a:rPr>
              <a:t>2. Kết quả</a:t>
            </a:r>
          </a:p>
        </p:txBody>
      </p:sp>
      <p:sp>
        <p:nvSpPr>
          <p:cNvPr id="12" name="TextBox 12"/>
          <p:cNvSpPr txBox="1"/>
          <p:nvPr/>
        </p:nvSpPr>
        <p:spPr>
          <a:xfrm>
            <a:off x="1519421" y="2068524"/>
            <a:ext cx="15249157" cy="2676525"/>
          </a:xfrm>
          <a:prstGeom prst="rect">
            <a:avLst/>
          </a:prstGeom>
        </p:spPr>
        <p:txBody>
          <a:bodyPr lIns="0" tIns="0" rIns="0" bIns="0" rtlCol="0" anchor="t">
            <a:spAutoFit/>
          </a:bodyPr>
          <a:lstStyle/>
          <a:p>
            <a:pPr algn="just">
              <a:lnSpc>
                <a:spcPts val="4200"/>
              </a:lnSpc>
              <a:spcBef>
                <a:spcPct val="0"/>
              </a:spcBef>
            </a:pPr>
            <a:r>
              <a:rPr lang="en-US" sz="3500" spc="105">
                <a:solidFill>
                  <a:srgbClr val="000000"/>
                </a:solidFill>
                <a:latin typeface="Montserrat"/>
              </a:rPr>
              <a:t>['ACB', 'BAF', 'BID', 'CII', 'CTG', 'DBC', 'DGC', 'DIG', 'DXG', 'EIB', 'EVF', 'FPT', 'FRT', 'GEX', 'GMD', 'GVR', 'HAG', 'HCM', 'HDB', 'HHV', 'HPG', 'HSG', 'KBC', 'KDH', 'LPB', 'MBB', 'MSN', 'MWG', 'NKG', 'NLG', 'NVL', 'PDR', 'PNJ', 'PVD', 'SHB', 'SSI', 'STB', 'TCB', 'TCH', 'TPB', 'VCG', 'VCI', 'VHM', 'VIB', 'VIC', 'VIX', 'VJC', 'VND', 'VNM', 'VPB']</a:t>
            </a:r>
          </a:p>
        </p:txBody>
      </p:sp>
      <p:sp>
        <p:nvSpPr>
          <p:cNvPr id="13" name="TextBox 13"/>
          <p:cNvSpPr txBox="1"/>
          <p:nvPr/>
        </p:nvSpPr>
        <p:spPr>
          <a:xfrm>
            <a:off x="7424625" y="1123950"/>
            <a:ext cx="3438750" cy="733425"/>
          </a:xfrm>
          <a:prstGeom prst="rect">
            <a:avLst/>
          </a:prstGeom>
        </p:spPr>
        <p:txBody>
          <a:bodyPr lIns="0" tIns="0" rIns="0" bIns="0" rtlCol="0" anchor="t">
            <a:spAutoFit/>
          </a:bodyPr>
          <a:lstStyle/>
          <a:p>
            <a:pPr>
              <a:lnSpc>
                <a:spcPts val="5879"/>
              </a:lnSpc>
            </a:pPr>
            <a:r>
              <a:rPr lang="en-US" sz="4899" spc="146">
                <a:solidFill>
                  <a:srgbClr val="000000"/>
                </a:solidFill>
                <a:latin typeface="Montserrat Bold"/>
              </a:rPr>
              <a:t>Sàn HOSE</a:t>
            </a:r>
          </a:p>
        </p:txBody>
      </p:sp>
      <p:sp>
        <p:nvSpPr>
          <p:cNvPr id="14" name="TextBox 14"/>
          <p:cNvSpPr txBox="1"/>
          <p:nvPr/>
        </p:nvSpPr>
        <p:spPr>
          <a:xfrm>
            <a:off x="1671821" y="5699148"/>
            <a:ext cx="15249157" cy="1609725"/>
          </a:xfrm>
          <a:prstGeom prst="rect">
            <a:avLst/>
          </a:prstGeom>
        </p:spPr>
        <p:txBody>
          <a:bodyPr lIns="0" tIns="0" rIns="0" bIns="0" rtlCol="0" anchor="t">
            <a:spAutoFit/>
          </a:bodyPr>
          <a:lstStyle/>
          <a:p>
            <a:pPr algn="just">
              <a:lnSpc>
                <a:spcPts val="4200"/>
              </a:lnSpc>
            </a:pPr>
            <a:r>
              <a:rPr lang="en-US" sz="3500" spc="105">
                <a:solidFill>
                  <a:srgbClr val="000000"/>
                </a:solidFill>
                <a:latin typeface="Montserrat"/>
              </a:rPr>
              <a:t>['BVS', 'CEO', 'DTD', 'DVM', 'GKM', 'HUT', 'IDC', 'IDJ', 'LAS', 'MBS', 'PVC', 'PVS', 'SHS', 'TIG', 'TNG', 'VC3', 'VC7', 'VCS', 'VGS']</a:t>
            </a:r>
          </a:p>
          <a:p>
            <a:pPr algn="just">
              <a:lnSpc>
                <a:spcPts val="4200"/>
              </a:lnSpc>
              <a:spcBef>
                <a:spcPct val="0"/>
              </a:spcBef>
            </a:pPr>
            <a:endParaRPr lang="en-US" sz="3500" spc="105">
              <a:solidFill>
                <a:srgbClr val="000000"/>
              </a:solidFill>
              <a:latin typeface="Montserrat"/>
            </a:endParaRPr>
          </a:p>
        </p:txBody>
      </p:sp>
      <p:sp>
        <p:nvSpPr>
          <p:cNvPr id="15" name="TextBox 15"/>
          <p:cNvSpPr txBox="1"/>
          <p:nvPr/>
        </p:nvSpPr>
        <p:spPr>
          <a:xfrm>
            <a:off x="7577025" y="4975248"/>
            <a:ext cx="3438750" cy="733425"/>
          </a:xfrm>
          <a:prstGeom prst="rect">
            <a:avLst/>
          </a:prstGeom>
        </p:spPr>
        <p:txBody>
          <a:bodyPr lIns="0" tIns="0" rIns="0" bIns="0" rtlCol="0" anchor="t">
            <a:spAutoFit/>
          </a:bodyPr>
          <a:lstStyle/>
          <a:p>
            <a:pPr>
              <a:lnSpc>
                <a:spcPts val="5879"/>
              </a:lnSpc>
            </a:pPr>
            <a:r>
              <a:rPr lang="en-US" sz="4899" spc="146">
                <a:solidFill>
                  <a:srgbClr val="000000"/>
                </a:solidFill>
                <a:latin typeface="Montserrat Bold"/>
              </a:rPr>
              <a:t>Sàn HNX</a:t>
            </a:r>
          </a:p>
        </p:txBody>
      </p:sp>
      <p:sp>
        <p:nvSpPr>
          <p:cNvPr id="16" name="TextBox 16"/>
          <p:cNvSpPr txBox="1"/>
          <p:nvPr/>
        </p:nvSpPr>
        <p:spPr>
          <a:xfrm>
            <a:off x="1519421" y="8199668"/>
            <a:ext cx="15249157" cy="1609725"/>
          </a:xfrm>
          <a:prstGeom prst="rect">
            <a:avLst/>
          </a:prstGeom>
        </p:spPr>
        <p:txBody>
          <a:bodyPr lIns="0" tIns="0" rIns="0" bIns="0" rtlCol="0" anchor="t">
            <a:spAutoFit/>
          </a:bodyPr>
          <a:lstStyle/>
          <a:p>
            <a:pPr algn="just">
              <a:lnSpc>
                <a:spcPts val="4200"/>
              </a:lnSpc>
            </a:pPr>
            <a:r>
              <a:rPr lang="en-US" sz="3500" spc="105">
                <a:solidFill>
                  <a:srgbClr val="000000"/>
                </a:solidFill>
                <a:latin typeface="Montserrat"/>
              </a:rPr>
              <a:t>['AAS', 'ABB', 'ACV', 'BSR', 'BVB', 'C4G', 'DDV', 'DRI', 'MCH', 'NAB', 'OIL', 'PVP', 'QNS', 'QTP', 'SBS', 'SIP', 'VAB', 'VEA', 'VFS', 'VGI', 'VTP']</a:t>
            </a:r>
          </a:p>
          <a:p>
            <a:pPr algn="just">
              <a:lnSpc>
                <a:spcPts val="4200"/>
              </a:lnSpc>
              <a:spcBef>
                <a:spcPct val="0"/>
              </a:spcBef>
            </a:pPr>
            <a:endParaRPr lang="en-US" sz="3500" spc="105">
              <a:solidFill>
                <a:srgbClr val="000000"/>
              </a:solidFill>
              <a:latin typeface="Montserrat"/>
            </a:endParaRPr>
          </a:p>
        </p:txBody>
      </p:sp>
      <p:sp>
        <p:nvSpPr>
          <p:cNvPr id="17" name="TextBox 17"/>
          <p:cNvSpPr txBox="1"/>
          <p:nvPr/>
        </p:nvSpPr>
        <p:spPr>
          <a:xfrm>
            <a:off x="7105002" y="7318398"/>
            <a:ext cx="4077996" cy="733425"/>
          </a:xfrm>
          <a:prstGeom prst="rect">
            <a:avLst/>
          </a:prstGeom>
        </p:spPr>
        <p:txBody>
          <a:bodyPr lIns="0" tIns="0" rIns="0" bIns="0" rtlCol="0" anchor="t">
            <a:spAutoFit/>
          </a:bodyPr>
          <a:lstStyle/>
          <a:p>
            <a:pPr>
              <a:lnSpc>
                <a:spcPts val="5879"/>
              </a:lnSpc>
            </a:pPr>
            <a:r>
              <a:rPr lang="en-US" sz="4899" spc="146">
                <a:solidFill>
                  <a:srgbClr val="000000"/>
                </a:solidFill>
                <a:latin typeface="Montserrat Bold"/>
              </a:rPr>
              <a:t>Sàn UPCOM</a:t>
            </a:r>
          </a:p>
        </p:txBody>
      </p:sp>
      <p:grpSp>
        <p:nvGrpSpPr>
          <p:cNvPr id="18" name="Group 18"/>
          <p:cNvGrpSpPr/>
          <p:nvPr/>
        </p:nvGrpSpPr>
        <p:grpSpPr>
          <a:xfrm>
            <a:off x="8966475" y="9499456"/>
            <a:ext cx="1896900" cy="619874"/>
            <a:chOff x="0" y="0"/>
            <a:chExt cx="499595" cy="163259"/>
          </a:xfrm>
        </p:grpSpPr>
        <p:sp>
          <p:nvSpPr>
            <p:cNvPr id="19" name="Freeform 19"/>
            <p:cNvSpPr/>
            <p:nvPr/>
          </p:nvSpPr>
          <p:spPr>
            <a:xfrm>
              <a:off x="0" y="0"/>
              <a:ext cx="499595" cy="163259"/>
            </a:xfrm>
            <a:custGeom>
              <a:avLst/>
              <a:gdLst/>
              <a:ahLst/>
              <a:cxnLst/>
              <a:rect l="l" t="t" r="r" b="b"/>
              <a:pathLst>
                <a:path w="499595" h="163259">
                  <a:moveTo>
                    <a:pt x="0" y="0"/>
                  </a:moveTo>
                  <a:lnTo>
                    <a:pt x="499595" y="0"/>
                  </a:lnTo>
                  <a:lnTo>
                    <a:pt x="499595" y="163259"/>
                  </a:lnTo>
                  <a:lnTo>
                    <a:pt x="0" y="163259"/>
                  </a:lnTo>
                  <a:close/>
                </a:path>
              </a:pathLst>
            </a:custGeom>
            <a:solidFill>
              <a:srgbClr val="9F9F9F"/>
            </a:solidFill>
          </p:spPr>
        </p:sp>
        <p:sp>
          <p:nvSpPr>
            <p:cNvPr id="20" name="TextBox 20"/>
            <p:cNvSpPr txBox="1"/>
            <p:nvPr/>
          </p:nvSpPr>
          <p:spPr>
            <a:xfrm>
              <a:off x="0" y="-38100"/>
              <a:ext cx="499595" cy="201359"/>
            </a:xfrm>
            <a:prstGeom prst="rect">
              <a:avLst/>
            </a:prstGeom>
          </p:spPr>
          <p:txBody>
            <a:bodyPr lIns="50800" tIns="50800" rIns="50800" bIns="50800" rtlCol="0" anchor="ctr"/>
            <a:lstStyle/>
            <a:p>
              <a:pPr algn="ctr">
                <a:lnSpc>
                  <a:spcPts val="3359"/>
                </a:lnSpc>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sp>
        <p:nvSpPr>
          <p:cNvPr id="2" name="Freeform 2"/>
          <p:cNvSpPr/>
          <p:nvPr/>
        </p:nvSpPr>
        <p:spPr>
          <a:xfrm>
            <a:off x="-2761177" y="6336597"/>
            <a:ext cx="6015894" cy="5319938"/>
          </a:xfrm>
          <a:custGeom>
            <a:avLst/>
            <a:gdLst/>
            <a:ahLst/>
            <a:cxnLst/>
            <a:rect l="l" t="t" r="r" b="b"/>
            <a:pathLst>
              <a:path w="6015894" h="5319938">
                <a:moveTo>
                  <a:pt x="0" y="0"/>
                </a:moveTo>
                <a:lnTo>
                  <a:pt x="6015894" y="0"/>
                </a:lnTo>
                <a:lnTo>
                  <a:pt x="6015894" y="5319938"/>
                </a:lnTo>
                <a:lnTo>
                  <a:pt x="0" y="53199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0" y="351365"/>
            <a:ext cx="5961141" cy="2113495"/>
          </a:xfrm>
          <a:custGeom>
            <a:avLst/>
            <a:gdLst/>
            <a:ahLst/>
            <a:cxnLst/>
            <a:rect l="l" t="t" r="r" b="b"/>
            <a:pathLst>
              <a:path w="5961141" h="2113495">
                <a:moveTo>
                  <a:pt x="0" y="0"/>
                </a:moveTo>
                <a:lnTo>
                  <a:pt x="5961141" y="0"/>
                </a:lnTo>
                <a:lnTo>
                  <a:pt x="5961141" y="2113495"/>
                </a:lnTo>
                <a:lnTo>
                  <a:pt x="0" y="211349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5261981" y="-769745"/>
            <a:ext cx="5420032" cy="5114540"/>
          </a:xfrm>
          <a:custGeom>
            <a:avLst/>
            <a:gdLst/>
            <a:ahLst/>
            <a:cxnLst/>
            <a:rect l="l" t="t" r="r" b="b"/>
            <a:pathLst>
              <a:path w="5420032" h="5114540">
                <a:moveTo>
                  <a:pt x="0" y="0"/>
                </a:moveTo>
                <a:lnTo>
                  <a:pt x="5420032" y="0"/>
                </a:lnTo>
                <a:lnTo>
                  <a:pt x="5420032" y="5114540"/>
                </a:lnTo>
                <a:lnTo>
                  <a:pt x="0" y="511454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5" name="Group 5"/>
          <p:cNvGrpSpPr/>
          <p:nvPr/>
        </p:nvGrpSpPr>
        <p:grpSpPr>
          <a:xfrm>
            <a:off x="-1188662" y="3724920"/>
            <a:ext cx="1896900" cy="2554923"/>
            <a:chOff x="0" y="0"/>
            <a:chExt cx="499595" cy="672901"/>
          </a:xfrm>
        </p:grpSpPr>
        <p:sp>
          <p:nvSpPr>
            <p:cNvPr id="6" name="Freeform 6"/>
            <p:cNvSpPr/>
            <p:nvPr/>
          </p:nvSpPr>
          <p:spPr>
            <a:xfrm>
              <a:off x="0" y="0"/>
              <a:ext cx="499595" cy="672901"/>
            </a:xfrm>
            <a:custGeom>
              <a:avLst/>
              <a:gdLst/>
              <a:ahLst/>
              <a:cxnLst/>
              <a:rect l="l" t="t" r="r" b="b"/>
              <a:pathLst>
                <a:path w="499595" h="672901">
                  <a:moveTo>
                    <a:pt x="0" y="0"/>
                  </a:moveTo>
                  <a:lnTo>
                    <a:pt x="499595" y="0"/>
                  </a:lnTo>
                  <a:lnTo>
                    <a:pt x="499595" y="672901"/>
                  </a:lnTo>
                  <a:lnTo>
                    <a:pt x="0" y="672901"/>
                  </a:lnTo>
                  <a:close/>
                </a:path>
              </a:pathLst>
            </a:custGeom>
            <a:solidFill>
              <a:srgbClr val="9F9F9F"/>
            </a:solidFill>
          </p:spPr>
        </p:sp>
        <p:sp>
          <p:nvSpPr>
            <p:cNvPr id="7" name="TextBox 7"/>
            <p:cNvSpPr txBox="1"/>
            <p:nvPr/>
          </p:nvSpPr>
          <p:spPr>
            <a:xfrm>
              <a:off x="0" y="-38100"/>
              <a:ext cx="499595" cy="711001"/>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10980410" y="-1685680"/>
            <a:ext cx="1896900" cy="2554923"/>
            <a:chOff x="0" y="0"/>
            <a:chExt cx="499595" cy="672901"/>
          </a:xfrm>
        </p:grpSpPr>
        <p:sp>
          <p:nvSpPr>
            <p:cNvPr id="9" name="Freeform 9"/>
            <p:cNvSpPr/>
            <p:nvPr/>
          </p:nvSpPr>
          <p:spPr>
            <a:xfrm>
              <a:off x="0" y="0"/>
              <a:ext cx="499595" cy="672901"/>
            </a:xfrm>
            <a:custGeom>
              <a:avLst/>
              <a:gdLst/>
              <a:ahLst/>
              <a:cxnLst/>
              <a:rect l="l" t="t" r="r" b="b"/>
              <a:pathLst>
                <a:path w="499595" h="672901">
                  <a:moveTo>
                    <a:pt x="0" y="0"/>
                  </a:moveTo>
                  <a:lnTo>
                    <a:pt x="499595" y="0"/>
                  </a:lnTo>
                  <a:lnTo>
                    <a:pt x="499595" y="672901"/>
                  </a:lnTo>
                  <a:lnTo>
                    <a:pt x="0" y="672901"/>
                  </a:lnTo>
                  <a:close/>
                </a:path>
              </a:pathLst>
            </a:custGeom>
            <a:solidFill>
              <a:srgbClr val="9F9F9F"/>
            </a:solidFill>
          </p:spPr>
        </p:sp>
        <p:sp>
          <p:nvSpPr>
            <p:cNvPr id="10" name="TextBox 10"/>
            <p:cNvSpPr txBox="1"/>
            <p:nvPr/>
          </p:nvSpPr>
          <p:spPr>
            <a:xfrm>
              <a:off x="0" y="-38100"/>
              <a:ext cx="499595" cy="711001"/>
            </a:xfrm>
            <a:prstGeom prst="rect">
              <a:avLst/>
            </a:prstGeom>
          </p:spPr>
          <p:txBody>
            <a:bodyPr lIns="50800" tIns="50800" rIns="50800" bIns="50800" rtlCol="0" anchor="ctr"/>
            <a:lstStyle/>
            <a:p>
              <a:pPr algn="ctr">
                <a:lnSpc>
                  <a:spcPts val="3359"/>
                </a:lnSpc>
              </a:pPr>
              <a:endParaRPr/>
            </a:p>
          </p:txBody>
        </p:sp>
      </p:grpSp>
      <p:sp>
        <p:nvSpPr>
          <p:cNvPr id="11" name="TextBox 11"/>
          <p:cNvSpPr txBox="1"/>
          <p:nvPr/>
        </p:nvSpPr>
        <p:spPr>
          <a:xfrm>
            <a:off x="248881" y="0"/>
            <a:ext cx="5665370" cy="1114425"/>
          </a:xfrm>
          <a:prstGeom prst="rect">
            <a:avLst/>
          </a:prstGeom>
        </p:spPr>
        <p:txBody>
          <a:bodyPr lIns="0" tIns="0" rIns="0" bIns="0" rtlCol="0" anchor="t">
            <a:spAutoFit/>
          </a:bodyPr>
          <a:lstStyle/>
          <a:p>
            <a:pPr>
              <a:lnSpc>
                <a:spcPts val="8796"/>
              </a:lnSpc>
            </a:pPr>
            <a:r>
              <a:rPr lang="en-US" sz="7330" spc="219">
                <a:solidFill>
                  <a:srgbClr val="000000"/>
                </a:solidFill>
                <a:latin typeface="Clear Sans Bold"/>
              </a:rPr>
              <a:t>2. Kết quả</a:t>
            </a:r>
          </a:p>
        </p:txBody>
      </p:sp>
      <p:grpSp>
        <p:nvGrpSpPr>
          <p:cNvPr id="12" name="Group 12"/>
          <p:cNvGrpSpPr/>
          <p:nvPr/>
        </p:nvGrpSpPr>
        <p:grpSpPr>
          <a:xfrm>
            <a:off x="15642070" y="8948363"/>
            <a:ext cx="1896900" cy="619874"/>
            <a:chOff x="0" y="0"/>
            <a:chExt cx="499595" cy="163259"/>
          </a:xfrm>
        </p:grpSpPr>
        <p:sp>
          <p:nvSpPr>
            <p:cNvPr id="13" name="Freeform 13"/>
            <p:cNvSpPr/>
            <p:nvPr/>
          </p:nvSpPr>
          <p:spPr>
            <a:xfrm>
              <a:off x="0" y="0"/>
              <a:ext cx="499595" cy="163259"/>
            </a:xfrm>
            <a:custGeom>
              <a:avLst/>
              <a:gdLst/>
              <a:ahLst/>
              <a:cxnLst/>
              <a:rect l="l" t="t" r="r" b="b"/>
              <a:pathLst>
                <a:path w="499595" h="163259">
                  <a:moveTo>
                    <a:pt x="0" y="0"/>
                  </a:moveTo>
                  <a:lnTo>
                    <a:pt x="499595" y="0"/>
                  </a:lnTo>
                  <a:lnTo>
                    <a:pt x="499595" y="163259"/>
                  </a:lnTo>
                  <a:lnTo>
                    <a:pt x="0" y="163259"/>
                  </a:lnTo>
                  <a:close/>
                </a:path>
              </a:pathLst>
            </a:custGeom>
            <a:solidFill>
              <a:srgbClr val="9F9F9F"/>
            </a:solidFill>
          </p:spPr>
        </p:sp>
        <p:sp>
          <p:nvSpPr>
            <p:cNvPr id="14" name="TextBox 14"/>
            <p:cNvSpPr txBox="1"/>
            <p:nvPr/>
          </p:nvSpPr>
          <p:spPr>
            <a:xfrm>
              <a:off x="0" y="-38100"/>
              <a:ext cx="499595" cy="201359"/>
            </a:xfrm>
            <a:prstGeom prst="rect">
              <a:avLst/>
            </a:prstGeom>
          </p:spPr>
          <p:txBody>
            <a:bodyPr lIns="50800" tIns="50800" rIns="50800" bIns="50800" rtlCol="0" anchor="ctr"/>
            <a:lstStyle/>
            <a:p>
              <a:pPr algn="ctr">
                <a:lnSpc>
                  <a:spcPts val="3359"/>
                </a:lnSpc>
              </a:pPr>
              <a:endParaRPr/>
            </a:p>
          </p:txBody>
        </p:sp>
      </p:grpSp>
      <p:sp>
        <p:nvSpPr>
          <p:cNvPr id="15" name="TextBox 15"/>
          <p:cNvSpPr txBox="1"/>
          <p:nvPr/>
        </p:nvSpPr>
        <p:spPr>
          <a:xfrm>
            <a:off x="890735" y="2071250"/>
            <a:ext cx="4508943" cy="6513062"/>
          </a:xfrm>
          <a:prstGeom prst="rect">
            <a:avLst/>
          </a:prstGeom>
        </p:spPr>
        <p:txBody>
          <a:bodyPr lIns="0" tIns="0" rIns="0" bIns="0" rtlCol="0" anchor="t">
            <a:spAutoFit/>
          </a:bodyPr>
          <a:lstStyle/>
          <a:p>
            <a:pPr algn="just">
              <a:lnSpc>
                <a:spcPts val="3242"/>
              </a:lnSpc>
            </a:pPr>
            <a:r>
              <a:rPr lang="en-US" sz="2702" spc="81">
                <a:solidFill>
                  <a:srgbClr val="000000"/>
                </a:solidFill>
                <a:latin typeface="Montserrat"/>
              </a:rPr>
              <a:t>ACB Lợi nhuận: -0.12%</a:t>
            </a:r>
          </a:p>
          <a:p>
            <a:pPr algn="just">
              <a:lnSpc>
                <a:spcPts val="3242"/>
              </a:lnSpc>
            </a:pPr>
            <a:r>
              <a:rPr lang="en-US" sz="2702" spc="81">
                <a:solidFill>
                  <a:srgbClr val="000000"/>
                </a:solidFill>
                <a:latin typeface="Montserrat"/>
              </a:rPr>
              <a:t>BAF Lợi nhuận: -3.49%</a:t>
            </a:r>
          </a:p>
          <a:p>
            <a:pPr algn="just">
              <a:lnSpc>
                <a:spcPts val="3242"/>
              </a:lnSpc>
            </a:pPr>
            <a:r>
              <a:rPr lang="en-US" sz="2702" spc="81">
                <a:solidFill>
                  <a:srgbClr val="000000"/>
                </a:solidFill>
                <a:latin typeface="Montserrat"/>
              </a:rPr>
              <a:t>BID Lợi nhuận: 2.79%</a:t>
            </a:r>
          </a:p>
          <a:p>
            <a:pPr algn="just">
              <a:lnSpc>
                <a:spcPts val="3242"/>
              </a:lnSpc>
            </a:pPr>
            <a:r>
              <a:rPr lang="en-US" sz="2702" spc="81">
                <a:solidFill>
                  <a:srgbClr val="000000"/>
                </a:solidFill>
                <a:latin typeface="Montserrat"/>
              </a:rPr>
              <a:t>CTG Lợi nhuận: -3.49%</a:t>
            </a:r>
          </a:p>
          <a:p>
            <a:pPr algn="just">
              <a:lnSpc>
                <a:spcPts val="3242"/>
              </a:lnSpc>
            </a:pPr>
            <a:r>
              <a:rPr lang="en-US" sz="2702" spc="81">
                <a:solidFill>
                  <a:srgbClr val="000000"/>
                </a:solidFill>
                <a:latin typeface="Montserrat"/>
              </a:rPr>
              <a:t>DBC Lợi nhuận: 0.16%</a:t>
            </a:r>
          </a:p>
          <a:p>
            <a:pPr algn="just">
              <a:lnSpc>
                <a:spcPts val="3242"/>
              </a:lnSpc>
            </a:pPr>
            <a:r>
              <a:rPr lang="en-US" sz="2702" spc="81">
                <a:solidFill>
                  <a:srgbClr val="000000"/>
                </a:solidFill>
                <a:latin typeface="Montserrat"/>
              </a:rPr>
              <a:t>DGC Lợi nhuận: -2.1%</a:t>
            </a:r>
          </a:p>
          <a:p>
            <a:pPr algn="just">
              <a:lnSpc>
                <a:spcPts val="3242"/>
              </a:lnSpc>
            </a:pPr>
            <a:r>
              <a:rPr lang="en-US" sz="2702" spc="81">
                <a:solidFill>
                  <a:srgbClr val="000000"/>
                </a:solidFill>
                <a:latin typeface="Montserrat"/>
              </a:rPr>
              <a:t>DIG Lợi nhuận: 14.89%</a:t>
            </a:r>
          </a:p>
          <a:p>
            <a:pPr algn="just">
              <a:lnSpc>
                <a:spcPts val="3242"/>
              </a:lnSpc>
            </a:pPr>
            <a:r>
              <a:rPr lang="en-US" sz="2702" spc="81">
                <a:solidFill>
                  <a:srgbClr val="000000"/>
                </a:solidFill>
                <a:latin typeface="Montserrat"/>
              </a:rPr>
              <a:t>DXG Lợi nhuận: 17.48%</a:t>
            </a:r>
          </a:p>
          <a:p>
            <a:pPr algn="just">
              <a:lnSpc>
                <a:spcPts val="3242"/>
              </a:lnSpc>
            </a:pPr>
            <a:r>
              <a:rPr lang="en-US" sz="2702" spc="81">
                <a:solidFill>
                  <a:srgbClr val="000000"/>
                </a:solidFill>
                <a:latin typeface="Montserrat"/>
              </a:rPr>
              <a:t>EIB Lợi nhuận: -2.16%</a:t>
            </a:r>
          </a:p>
          <a:p>
            <a:pPr algn="just">
              <a:lnSpc>
                <a:spcPts val="3242"/>
              </a:lnSpc>
            </a:pPr>
            <a:r>
              <a:rPr lang="en-US" sz="2702" spc="81">
                <a:solidFill>
                  <a:srgbClr val="000000"/>
                </a:solidFill>
                <a:latin typeface="Montserrat"/>
              </a:rPr>
              <a:t>EVF Lợi nhuận: -0.76%</a:t>
            </a:r>
          </a:p>
          <a:p>
            <a:pPr algn="just">
              <a:lnSpc>
                <a:spcPts val="3242"/>
              </a:lnSpc>
            </a:pPr>
            <a:r>
              <a:rPr lang="en-US" sz="2702" spc="81">
                <a:solidFill>
                  <a:srgbClr val="000000"/>
                </a:solidFill>
                <a:latin typeface="Montserrat"/>
              </a:rPr>
              <a:t>FPT Lợi nhuận: -1.14%</a:t>
            </a:r>
          </a:p>
          <a:p>
            <a:pPr algn="just">
              <a:lnSpc>
                <a:spcPts val="3242"/>
              </a:lnSpc>
            </a:pPr>
            <a:r>
              <a:rPr lang="en-US" sz="2702" spc="81">
                <a:solidFill>
                  <a:srgbClr val="000000"/>
                </a:solidFill>
                <a:latin typeface="Montserrat"/>
              </a:rPr>
              <a:t>FRT Lợi nhuận: -3.73%</a:t>
            </a:r>
          </a:p>
          <a:p>
            <a:pPr algn="just">
              <a:lnSpc>
                <a:spcPts val="3242"/>
              </a:lnSpc>
            </a:pPr>
            <a:r>
              <a:rPr lang="en-US" sz="2702" spc="81">
                <a:solidFill>
                  <a:srgbClr val="000000"/>
                </a:solidFill>
                <a:latin typeface="Montserrat"/>
              </a:rPr>
              <a:t>GEX Lợi nhuận: 7.42%</a:t>
            </a:r>
          </a:p>
          <a:p>
            <a:pPr algn="just">
              <a:lnSpc>
                <a:spcPts val="3242"/>
              </a:lnSpc>
            </a:pPr>
            <a:r>
              <a:rPr lang="en-US" sz="2702" spc="81">
                <a:solidFill>
                  <a:srgbClr val="000000"/>
                </a:solidFill>
                <a:latin typeface="Montserrat"/>
              </a:rPr>
              <a:t>HAG Lợi nhuận: 14.65%</a:t>
            </a:r>
          </a:p>
          <a:p>
            <a:pPr algn="just">
              <a:lnSpc>
                <a:spcPts val="3242"/>
              </a:lnSpc>
            </a:pPr>
            <a:r>
              <a:rPr lang="en-US" sz="2702" spc="81">
                <a:solidFill>
                  <a:srgbClr val="000000"/>
                </a:solidFill>
                <a:latin typeface="Montserrat"/>
              </a:rPr>
              <a:t>HCM Lợi nhuận: 0.08%</a:t>
            </a:r>
          </a:p>
          <a:p>
            <a:pPr algn="just">
              <a:lnSpc>
                <a:spcPts val="3242"/>
              </a:lnSpc>
              <a:spcBef>
                <a:spcPct val="0"/>
              </a:spcBef>
            </a:pPr>
            <a:endParaRPr lang="en-US" sz="2702" spc="81">
              <a:solidFill>
                <a:srgbClr val="000000"/>
              </a:solidFill>
              <a:latin typeface="Montserrat"/>
            </a:endParaRPr>
          </a:p>
        </p:txBody>
      </p:sp>
      <p:sp>
        <p:nvSpPr>
          <p:cNvPr id="16" name="TextBox 16"/>
          <p:cNvSpPr txBox="1"/>
          <p:nvPr/>
        </p:nvSpPr>
        <p:spPr>
          <a:xfrm>
            <a:off x="6818903" y="2071250"/>
            <a:ext cx="4650193" cy="6553200"/>
          </a:xfrm>
          <a:prstGeom prst="rect">
            <a:avLst/>
          </a:prstGeom>
        </p:spPr>
        <p:txBody>
          <a:bodyPr lIns="0" tIns="0" rIns="0" bIns="0" rtlCol="0" anchor="t">
            <a:spAutoFit/>
          </a:bodyPr>
          <a:lstStyle/>
          <a:p>
            <a:pPr algn="just">
              <a:lnSpc>
                <a:spcPts val="3240"/>
              </a:lnSpc>
            </a:pPr>
            <a:r>
              <a:rPr lang="en-US" sz="2700" spc="81">
                <a:solidFill>
                  <a:srgbClr val="000000"/>
                </a:solidFill>
                <a:latin typeface="Montserrat"/>
              </a:rPr>
              <a:t>HDB Lợi nhuận: -1.31%</a:t>
            </a:r>
          </a:p>
          <a:p>
            <a:pPr algn="just">
              <a:lnSpc>
                <a:spcPts val="3240"/>
              </a:lnSpc>
            </a:pPr>
            <a:r>
              <a:rPr lang="en-US" sz="2700" spc="81">
                <a:solidFill>
                  <a:srgbClr val="000000"/>
                </a:solidFill>
                <a:latin typeface="Montserrat"/>
              </a:rPr>
              <a:t>HPG Lợi nhuận: -0.84%</a:t>
            </a:r>
          </a:p>
          <a:p>
            <a:pPr algn="just">
              <a:lnSpc>
                <a:spcPts val="3240"/>
              </a:lnSpc>
            </a:pPr>
            <a:r>
              <a:rPr lang="en-US" sz="2700" spc="81">
                <a:solidFill>
                  <a:srgbClr val="000000"/>
                </a:solidFill>
                <a:latin typeface="Montserrat"/>
              </a:rPr>
              <a:t>HSG Lợi nhuận: -0.49%</a:t>
            </a:r>
          </a:p>
          <a:p>
            <a:pPr algn="just">
              <a:lnSpc>
                <a:spcPts val="3240"/>
              </a:lnSpc>
            </a:pPr>
            <a:r>
              <a:rPr lang="en-US" sz="2700" spc="81">
                <a:solidFill>
                  <a:srgbClr val="000000"/>
                </a:solidFill>
                <a:latin typeface="Montserrat"/>
              </a:rPr>
              <a:t>KBC Lợi nhuận: 5.52%</a:t>
            </a:r>
          </a:p>
          <a:p>
            <a:pPr algn="just">
              <a:lnSpc>
                <a:spcPts val="3240"/>
              </a:lnSpc>
            </a:pPr>
            <a:r>
              <a:rPr lang="en-US" sz="2700" spc="81">
                <a:solidFill>
                  <a:srgbClr val="000000"/>
                </a:solidFill>
                <a:latin typeface="Montserrat"/>
              </a:rPr>
              <a:t>KDH Lợi nhuận: -3.42%</a:t>
            </a:r>
          </a:p>
          <a:p>
            <a:pPr algn="just">
              <a:lnSpc>
                <a:spcPts val="3240"/>
              </a:lnSpc>
            </a:pPr>
            <a:r>
              <a:rPr lang="en-US" sz="2700" spc="81">
                <a:solidFill>
                  <a:srgbClr val="000000"/>
                </a:solidFill>
                <a:latin typeface="Montserrat"/>
              </a:rPr>
              <a:t>LPB Lợi nhuận: 10.45%</a:t>
            </a:r>
          </a:p>
          <a:p>
            <a:pPr algn="just">
              <a:lnSpc>
                <a:spcPts val="3240"/>
              </a:lnSpc>
            </a:pPr>
            <a:r>
              <a:rPr lang="en-US" sz="2700" spc="81">
                <a:solidFill>
                  <a:srgbClr val="000000"/>
                </a:solidFill>
                <a:latin typeface="Montserrat"/>
              </a:rPr>
              <a:t>MBB Lợi nhuận: 1.92%</a:t>
            </a:r>
          </a:p>
          <a:p>
            <a:pPr algn="just">
              <a:lnSpc>
                <a:spcPts val="3240"/>
              </a:lnSpc>
            </a:pPr>
            <a:r>
              <a:rPr lang="en-US" sz="2700" spc="81">
                <a:solidFill>
                  <a:srgbClr val="000000"/>
                </a:solidFill>
                <a:latin typeface="Montserrat"/>
              </a:rPr>
              <a:t>MSN Lợi nhuận: -2.14%</a:t>
            </a:r>
          </a:p>
          <a:p>
            <a:pPr algn="just">
              <a:lnSpc>
                <a:spcPts val="3240"/>
              </a:lnSpc>
            </a:pPr>
            <a:r>
              <a:rPr lang="en-US" sz="2700" spc="81">
                <a:solidFill>
                  <a:srgbClr val="000000"/>
                </a:solidFill>
                <a:latin typeface="Montserrat"/>
              </a:rPr>
              <a:t>MWG Lợi nhuận: 10.89%</a:t>
            </a:r>
          </a:p>
          <a:p>
            <a:pPr algn="just">
              <a:lnSpc>
                <a:spcPts val="3240"/>
              </a:lnSpc>
            </a:pPr>
            <a:r>
              <a:rPr lang="en-US" sz="2700" spc="81">
                <a:solidFill>
                  <a:srgbClr val="000000"/>
                </a:solidFill>
                <a:latin typeface="Montserrat"/>
              </a:rPr>
              <a:t>NKG Lợi nhuận: 5.16%</a:t>
            </a:r>
          </a:p>
          <a:p>
            <a:pPr algn="just">
              <a:lnSpc>
                <a:spcPts val="3240"/>
              </a:lnSpc>
            </a:pPr>
            <a:r>
              <a:rPr lang="en-US" sz="2700" spc="81">
                <a:solidFill>
                  <a:srgbClr val="000000"/>
                </a:solidFill>
                <a:latin typeface="Montserrat"/>
              </a:rPr>
              <a:t>NVL Lợi nhuận: 9.12%</a:t>
            </a:r>
          </a:p>
          <a:p>
            <a:pPr algn="just">
              <a:lnSpc>
                <a:spcPts val="3240"/>
              </a:lnSpc>
            </a:pPr>
            <a:r>
              <a:rPr lang="en-US" sz="2700" spc="81">
                <a:solidFill>
                  <a:srgbClr val="000000"/>
                </a:solidFill>
                <a:latin typeface="Montserrat"/>
              </a:rPr>
              <a:t>PDR Lợi nhuận: 7.43%</a:t>
            </a:r>
          </a:p>
          <a:p>
            <a:pPr algn="just">
              <a:lnSpc>
                <a:spcPts val="3240"/>
              </a:lnSpc>
            </a:pPr>
            <a:r>
              <a:rPr lang="en-US" sz="2700" spc="81">
                <a:solidFill>
                  <a:srgbClr val="000000"/>
                </a:solidFill>
                <a:latin typeface="Montserrat"/>
              </a:rPr>
              <a:t>PNJ Lợi nhuận: 6.2%</a:t>
            </a:r>
          </a:p>
          <a:p>
            <a:pPr algn="just">
              <a:lnSpc>
                <a:spcPts val="3240"/>
              </a:lnSpc>
            </a:pPr>
            <a:r>
              <a:rPr lang="en-US" sz="2700" spc="81">
                <a:solidFill>
                  <a:srgbClr val="000000"/>
                </a:solidFill>
                <a:latin typeface="Montserrat"/>
              </a:rPr>
              <a:t>PVD Lợi nhuận: 5.52%</a:t>
            </a:r>
          </a:p>
          <a:p>
            <a:pPr algn="just">
              <a:lnSpc>
                <a:spcPts val="3240"/>
              </a:lnSpc>
            </a:pPr>
            <a:r>
              <a:rPr lang="en-US" sz="2700" spc="81">
                <a:solidFill>
                  <a:srgbClr val="000000"/>
                </a:solidFill>
                <a:latin typeface="Montserrat"/>
              </a:rPr>
              <a:t>SHB Lợi nhuận: -0.89%</a:t>
            </a:r>
          </a:p>
          <a:p>
            <a:pPr algn="just">
              <a:lnSpc>
                <a:spcPts val="3240"/>
              </a:lnSpc>
              <a:spcBef>
                <a:spcPct val="0"/>
              </a:spcBef>
            </a:pPr>
            <a:r>
              <a:rPr lang="en-US" sz="2700" spc="81">
                <a:solidFill>
                  <a:srgbClr val="000000"/>
                </a:solidFill>
                <a:latin typeface="Montserrat"/>
              </a:rPr>
              <a:t>SSI Lợi nhuận: -3.44%</a:t>
            </a:r>
          </a:p>
        </p:txBody>
      </p:sp>
      <p:sp>
        <p:nvSpPr>
          <p:cNvPr id="17" name="TextBox 17"/>
          <p:cNvSpPr txBox="1"/>
          <p:nvPr/>
        </p:nvSpPr>
        <p:spPr>
          <a:xfrm>
            <a:off x="12888777" y="2061725"/>
            <a:ext cx="4650193" cy="5886983"/>
          </a:xfrm>
          <a:prstGeom prst="rect">
            <a:avLst/>
          </a:prstGeom>
        </p:spPr>
        <p:txBody>
          <a:bodyPr lIns="0" tIns="0" rIns="0" bIns="0" rtlCol="0" anchor="t">
            <a:spAutoFit/>
          </a:bodyPr>
          <a:lstStyle/>
          <a:p>
            <a:pPr algn="just">
              <a:lnSpc>
                <a:spcPts val="3344"/>
              </a:lnSpc>
            </a:pPr>
            <a:r>
              <a:rPr lang="en-US" sz="2787" spc="83">
                <a:solidFill>
                  <a:srgbClr val="000000"/>
                </a:solidFill>
                <a:latin typeface="Montserrat"/>
              </a:rPr>
              <a:t>VIB Lợi nhuận: 3.52%</a:t>
            </a:r>
          </a:p>
          <a:p>
            <a:pPr algn="just">
              <a:lnSpc>
                <a:spcPts val="3344"/>
              </a:lnSpc>
            </a:pPr>
            <a:r>
              <a:rPr lang="en-US" sz="2787" spc="83">
                <a:solidFill>
                  <a:srgbClr val="000000"/>
                </a:solidFill>
                <a:latin typeface="Montserrat"/>
              </a:rPr>
              <a:t>VIC Lợi nhuận: 6.69%</a:t>
            </a:r>
          </a:p>
          <a:p>
            <a:pPr algn="just">
              <a:lnSpc>
                <a:spcPts val="3344"/>
              </a:lnSpc>
            </a:pPr>
            <a:r>
              <a:rPr lang="en-US" sz="2787" spc="83">
                <a:solidFill>
                  <a:srgbClr val="000000"/>
                </a:solidFill>
                <a:latin typeface="Montserrat"/>
              </a:rPr>
              <a:t>VIX Lợi nhuận: -7.34%</a:t>
            </a:r>
          </a:p>
          <a:p>
            <a:pPr algn="just">
              <a:lnSpc>
                <a:spcPts val="3344"/>
              </a:lnSpc>
            </a:pPr>
            <a:r>
              <a:rPr lang="en-US" sz="2787" spc="83">
                <a:solidFill>
                  <a:srgbClr val="000000"/>
                </a:solidFill>
                <a:latin typeface="Montserrat"/>
              </a:rPr>
              <a:t>VJC Lợi nhuận: -0.06%</a:t>
            </a:r>
          </a:p>
          <a:p>
            <a:pPr algn="just">
              <a:lnSpc>
                <a:spcPts val="3344"/>
              </a:lnSpc>
            </a:pPr>
            <a:r>
              <a:rPr lang="en-US" sz="2787" spc="83">
                <a:solidFill>
                  <a:srgbClr val="000000"/>
                </a:solidFill>
                <a:latin typeface="Montserrat"/>
              </a:rPr>
              <a:t>VND Lợi nhuận: -1.51%</a:t>
            </a:r>
          </a:p>
          <a:p>
            <a:pPr algn="just">
              <a:lnSpc>
                <a:spcPts val="3344"/>
              </a:lnSpc>
            </a:pPr>
            <a:r>
              <a:rPr lang="en-US" sz="2787" spc="83">
                <a:solidFill>
                  <a:srgbClr val="000000"/>
                </a:solidFill>
                <a:latin typeface="Montserrat"/>
              </a:rPr>
              <a:t>VNM Lợi nhuận: 1.69%</a:t>
            </a:r>
          </a:p>
          <a:p>
            <a:pPr algn="just">
              <a:lnSpc>
                <a:spcPts val="3344"/>
              </a:lnSpc>
            </a:pPr>
            <a:r>
              <a:rPr lang="en-US" sz="2787" spc="83">
                <a:solidFill>
                  <a:srgbClr val="000000"/>
                </a:solidFill>
                <a:latin typeface="Montserrat"/>
              </a:rPr>
              <a:t>VPB Lợi nhuận: 0.05%</a:t>
            </a:r>
          </a:p>
          <a:p>
            <a:pPr algn="just">
              <a:lnSpc>
                <a:spcPts val="3344"/>
              </a:lnSpc>
            </a:pPr>
            <a:r>
              <a:rPr lang="en-US" sz="2787" spc="83">
                <a:solidFill>
                  <a:srgbClr val="000000"/>
                </a:solidFill>
                <a:latin typeface="Montserrat"/>
              </a:rPr>
              <a:t>VRE Lợi nhuận: 14.55%</a:t>
            </a:r>
          </a:p>
          <a:p>
            <a:pPr algn="just">
              <a:lnSpc>
                <a:spcPts val="3344"/>
              </a:lnSpc>
            </a:pPr>
            <a:r>
              <a:rPr lang="en-US" sz="2787" spc="83">
                <a:solidFill>
                  <a:srgbClr val="000000"/>
                </a:solidFill>
                <a:latin typeface="Montserrat"/>
              </a:rPr>
              <a:t>STB Lợi nhuận: -1.2%</a:t>
            </a:r>
          </a:p>
          <a:p>
            <a:pPr algn="just">
              <a:lnSpc>
                <a:spcPts val="3344"/>
              </a:lnSpc>
            </a:pPr>
            <a:r>
              <a:rPr lang="en-US" sz="2787" spc="83">
                <a:solidFill>
                  <a:srgbClr val="000000"/>
                </a:solidFill>
                <a:latin typeface="Montserrat"/>
              </a:rPr>
              <a:t>TCB Lợi nhuận: 4.72%</a:t>
            </a:r>
          </a:p>
          <a:p>
            <a:pPr algn="just">
              <a:lnSpc>
                <a:spcPts val="3344"/>
              </a:lnSpc>
            </a:pPr>
            <a:r>
              <a:rPr lang="en-US" sz="2787" spc="83">
                <a:solidFill>
                  <a:srgbClr val="000000"/>
                </a:solidFill>
                <a:latin typeface="Montserrat"/>
              </a:rPr>
              <a:t>TCH Lợi nhuận: 20.68%</a:t>
            </a:r>
          </a:p>
          <a:p>
            <a:pPr algn="just">
              <a:lnSpc>
                <a:spcPts val="3344"/>
              </a:lnSpc>
            </a:pPr>
            <a:r>
              <a:rPr lang="en-US" sz="2787" spc="83">
                <a:solidFill>
                  <a:srgbClr val="000000"/>
                </a:solidFill>
                <a:latin typeface="Montserrat"/>
              </a:rPr>
              <a:t>TPB Lợi nhuận: -2.65%</a:t>
            </a:r>
          </a:p>
          <a:p>
            <a:pPr algn="just">
              <a:lnSpc>
                <a:spcPts val="3344"/>
              </a:lnSpc>
            </a:pPr>
            <a:r>
              <a:rPr lang="en-US" sz="2787" spc="83">
                <a:solidFill>
                  <a:srgbClr val="000000"/>
                </a:solidFill>
                <a:latin typeface="Montserrat"/>
              </a:rPr>
              <a:t>VCI Lợi nhuận: -7.95%</a:t>
            </a:r>
          </a:p>
          <a:p>
            <a:pPr algn="just">
              <a:lnSpc>
                <a:spcPts val="3344"/>
              </a:lnSpc>
              <a:spcBef>
                <a:spcPct val="0"/>
              </a:spcBef>
            </a:pPr>
            <a:r>
              <a:rPr lang="en-US" sz="2787" spc="83">
                <a:solidFill>
                  <a:srgbClr val="000000"/>
                </a:solidFill>
                <a:latin typeface="Montserrat"/>
              </a:rPr>
              <a:t>VHM Lợi nhuận: 3.28%</a:t>
            </a:r>
          </a:p>
        </p:txBody>
      </p:sp>
      <p:sp>
        <p:nvSpPr>
          <p:cNvPr id="18" name="TextBox 18"/>
          <p:cNvSpPr txBox="1"/>
          <p:nvPr/>
        </p:nvSpPr>
        <p:spPr>
          <a:xfrm>
            <a:off x="13214828" y="566737"/>
            <a:ext cx="4044472" cy="790575"/>
          </a:xfrm>
          <a:prstGeom prst="rect">
            <a:avLst/>
          </a:prstGeom>
        </p:spPr>
        <p:txBody>
          <a:bodyPr lIns="0" tIns="0" rIns="0" bIns="0" rtlCol="0" anchor="t">
            <a:spAutoFit/>
          </a:bodyPr>
          <a:lstStyle/>
          <a:p>
            <a:pPr>
              <a:lnSpc>
                <a:spcPts val="6359"/>
              </a:lnSpc>
            </a:pPr>
            <a:r>
              <a:rPr lang="en-US" sz="5299" spc="158">
                <a:solidFill>
                  <a:srgbClr val="000000"/>
                </a:solidFill>
                <a:latin typeface="Montserrat Bold"/>
              </a:rPr>
              <a:t>Sàn HOSE</a:t>
            </a:r>
          </a:p>
        </p:txBody>
      </p:sp>
      <p:sp>
        <p:nvSpPr>
          <p:cNvPr id="19" name="TextBox 19"/>
          <p:cNvSpPr txBox="1"/>
          <p:nvPr/>
        </p:nvSpPr>
        <p:spPr>
          <a:xfrm>
            <a:off x="4271615" y="8872100"/>
            <a:ext cx="9744770" cy="933450"/>
          </a:xfrm>
          <a:prstGeom prst="rect">
            <a:avLst/>
          </a:prstGeom>
        </p:spPr>
        <p:txBody>
          <a:bodyPr lIns="0" tIns="0" rIns="0" bIns="0" rtlCol="0" anchor="t">
            <a:spAutoFit/>
          </a:bodyPr>
          <a:lstStyle/>
          <a:p>
            <a:pPr algn="ctr">
              <a:lnSpc>
                <a:spcPts val="7356"/>
              </a:lnSpc>
              <a:spcBef>
                <a:spcPct val="0"/>
              </a:spcBef>
            </a:pPr>
            <a:r>
              <a:rPr lang="en-US" sz="6130" spc="183">
                <a:solidFill>
                  <a:srgbClr val="000000"/>
                </a:solidFill>
                <a:latin typeface="Montserrat Bold"/>
              </a:rPr>
              <a:t>Tổng lợi nhuận: </a:t>
            </a:r>
            <a:r>
              <a:rPr lang="en-US" sz="6130" spc="183">
                <a:solidFill>
                  <a:srgbClr val="13BB1A"/>
                </a:solidFill>
                <a:latin typeface="Montserrat Bold"/>
              </a:rPr>
              <a:t>124.6%</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sp>
        <p:nvSpPr>
          <p:cNvPr id="2" name="Freeform 2"/>
          <p:cNvSpPr/>
          <p:nvPr/>
        </p:nvSpPr>
        <p:spPr>
          <a:xfrm>
            <a:off x="-2761177" y="6336597"/>
            <a:ext cx="6015894" cy="5319938"/>
          </a:xfrm>
          <a:custGeom>
            <a:avLst/>
            <a:gdLst/>
            <a:ahLst/>
            <a:cxnLst/>
            <a:rect l="l" t="t" r="r" b="b"/>
            <a:pathLst>
              <a:path w="6015894" h="5319938">
                <a:moveTo>
                  <a:pt x="0" y="0"/>
                </a:moveTo>
                <a:lnTo>
                  <a:pt x="6015894" y="0"/>
                </a:lnTo>
                <a:lnTo>
                  <a:pt x="6015894" y="5319938"/>
                </a:lnTo>
                <a:lnTo>
                  <a:pt x="0" y="53199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0" y="351365"/>
            <a:ext cx="5961141" cy="2113495"/>
          </a:xfrm>
          <a:custGeom>
            <a:avLst/>
            <a:gdLst/>
            <a:ahLst/>
            <a:cxnLst/>
            <a:rect l="l" t="t" r="r" b="b"/>
            <a:pathLst>
              <a:path w="5961141" h="2113495">
                <a:moveTo>
                  <a:pt x="0" y="0"/>
                </a:moveTo>
                <a:lnTo>
                  <a:pt x="5961141" y="0"/>
                </a:lnTo>
                <a:lnTo>
                  <a:pt x="5961141" y="2113495"/>
                </a:lnTo>
                <a:lnTo>
                  <a:pt x="0" y="211349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5261981" y="-769745"/>
            <a:ext cx="5420032" cy="5114540"/>
          </a:xfrm>
          <a:custGeom>
            <a:avLst/>
            <a:gdLst/>
            <a:ahLst/>
            <a:cxnLst/>
            <a:rect l="l" t="t" r="r" b="b"/>
            <a:pathLst>
              <a:path w="5420032" h="5114540">
                <a:moveTo>
                  <a:pt x="0" y="0"/>
                </a:moveTo>
                <a:lnTo>
                  <a:pt x="5420032" y="0"/>
                </a:lnTo>
                <a:lnTo>
                  <a:pt x="5420032" y="5114540"/>
                </a:lnTo>
                <a:lnTo>
                  <a:pt x="0" y="511454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5" name="Group 5"/>
          <p:cNvGrpSpPr/>
          <p:nvPr/>
        </p:nvGrpSpPr>
        <p:grpSpPr>
          <a:xfrm>
            <a:off x="-1188662" y="3724920"/>
            <a:ext cx="1896900" cy="2554923"/>
            <a:chOff x="0" y="0"/>
            <a:chExt cx="499595" cy="672901"/>
          </a:xfrm>
        </p:grpSpPr>
        <p:sp>
          <p:nvSpPr>
            <p:cNvPr id="6" name="Freeform 6"/>
            <p:cNvSpPr/>
            <p:nvPr/>
          </p:nvSpPr>
          <p:spPr>
            <a:xfrm>
              <a:off x="0" y="0"/>
              <a:ext cx="499595" cy="672901"/>
            </a:xfrm>
            <a:custGeom>
              <a:avLst/>
              <a:gdLst/>
              <a:ahLst/>
              <a:cxnLst/>
              <a:rect l="l" t="t" r="r" b="b"/>
              <a:pathLst>
                <a:path w="499595" h="672901">
                  <a:moveTo>
                    <a:pt x="0" y="0"/>
                  </a:moveTo>
                  <a:lnTo>
                    <a:pt x="499595" y="0"/>
                  </a:lnTo>
                  <a:lnTo>
                    <a:pt x="499595" y="672901"/>
                  </a:lnTo>
                  <a:lnTo>
                    <a:pt x="0" y="672901"/>
                  </a:lnTo>
                  <a:close/>
                </a:path>
              </a:pathLst>
            </a:custGeom>
            <a:solidFill>
              <a:srgbClr val="9F9F9F"/>
            </a:solidFill>
          </p:spPr>
        </p:sp>
        <p:sp>
          <p:nvSpPr>
            <p:cNvPr id="7" name="TextBox 7"/>
            <p:cNvSpPr txBox="1"/>
            <p:nvPr/>
          </p:nvSpPr>
          <p:spPr>
            <a:xfrm>
              <a:off x="0" y="-38100"/>
              <a:ext cx="499595" cy="711001"/>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10980410" y="-1685680"/>
            <a:ext cx="1896900" cy="2554923"/>
            <a:chOff x="0" y="0"/>
            <a:chExt cx="499595" cy="672901"/>
          </a:xfrm>
        </p:grpSpPr>
        <p:sp>
          <p:nvSpPr>
            <p:cNvPr id="9" name="Freeform 9"/>
            <p:cNvSpPr/>
            <p:nvPr/>
          </p:nvSpPr>
          <p:spPr>
            <a:xfrm>
              <a:off x="0" y="0"/>
              <a:ext cx="499595" cy="672901"/>
            </a:xfrm>
            <a:custGeom>
              <a:avLst/>
              <a:gdLst/>
              <a:ahLst/>
              <a:cxnLst/>
              <a:rect l="l" t="t" r="r" b="b"/>
              <a:pathLst>
                <a:path w="499595" h="672901">
                  <a:moveTo>
                    <a:pt x="0" y="0"/>
                  </a:moveTo>
                  <a:lnTo>
                    <a:pt x="499595" y="0"/>
                  </a:lnTo>
                  <a:lnTo>
                    <a:pt x="499595" y="672901"/>
                  </a:lnTo>
                  <a:lnTo>
                    <a:pt x="0" y="672901"/>
                  </a:lnTo>
                  <a:close/>
                </a:path>
              </a:pathLst>
            </a:custGeom>
            <a:solidFill>
              <a:srgbClr val="9F9F9F"/>
            </a:solidFill>
          </p:spPr>
        </p:sp>
        <p:sp>
          <p:nvSpPr>
            <p:cNvPr id="10" name="TextBox 10"/>
            <p:cNvSpPr txBox="1"/>
            <p:nvPr/>
          </p:nvSpPr>
          <p:spPr>
            <a:xfrm>
              <a:off x="0" y="-38100"/>
              <a:ext cx="499595" cy="711001"/>
            </a:xfrm>
            <a:prstGeom prst="rect">
              <a:avLst/>
            </a:prstGeom>
          </p:spPr>
          <p:txBody>
            <a:bodyPr lIns="50800" tIns="50800" rIns="50800" bIns="50800" rtlCol="0" anchor="ctr"/>
            <a:lstStyle/>
            <a:p>
              <a:pPr algn="ctr">
                <a:lnSpc>
                  <a:spcPts val="3359"/>
                </a:lnSpc>
              </a:pPr>
              <a:endParaRPr/>
            </a:p>
          </p:txBody>
        </p:sp>
      </p:grpSp>
      <p:sp>
        <p:nvSpPr>
          <p:cNvPr id="11" name="TextBox 11"/>
          <p:cNvSpPr txBox="1"/>
          <p:nvPr/>
        </p:nvSpPr>
        <p:spPr>
          <a:xfrm>
            <a:off x="248881" y="0"/>
            <a:ext cx="5665370" cy="1114425"/>
          </a:xfrm>
          <a:prstGeom prst="rect">
            <a:avLst/>
          </a:prstGeom>
        </p:spPr>
        <p:txBody>
          <a:bodyPr lIns="0" tIns="0" rIns="0" bIns="0" rtlCol="0" anchor="t">
            <a:spAutoFit/>
          </a:bodyPr>
          <a:lstStyle/>
          <a:p>
            <a:pPr>
              <a:lnSpc>
                <a:spcPts val="8796"/>
              </a:lnSpc>
            </a:pPr>
            <a:r>
              <a:rPr lang="en-US" sz="7330" spc="219">
                <a:solidFill>
                  <a:srgbClr val="000000"/>
                </a:solidFill>
                <a:latin typeface="Clear Sans Bold"/>
              </a:rPr>
              <a:t>2. Kết quả</a:t>
            </a:r>
          </a:p>
        </p:txBody>
      </p:sp>
      <p:grpSp>
        <p:nvGrpSpPr>
          <p:cNvPr id="12" name="Group 12"/>
          <p:cNvGrpSpPr/>
          <p:nvPr/>
        </p:nvGrpSpPr>
        <p:grpSpPr>
          <a:xfrm>
            <a:off x="15642070" y="8948363"/>
            <a:ext cx="1896900" cy="619874"/>
            <a:chOff x="0" y="0"/>
            <a:chExt cx="499595" cy="163259"/>
          </a:xfrm>
        </p:grpSpPr>
        <p:sp>
          <p:nvSpPr>
            <p:cNvPr id="13" name="Freeform 13"/>
            <p:cNvSpPr/>
            <p:nvPr/>
          </p:nvSpPr>
          <p:spPr>
            <a:xfrm>
              <a:off x="0" y="0"/>
              <a:ext cx="499595" cy="163259"/>
            </a:xfrm>
            <a:custGeom>
              <a:avLst/>
              <a:gdLst/>
              <a:ahLst/>
              <a:cxnLst/>
              <a:rect l="l" t="t" r="r" b="b"/>
              <a:pathLst>
                <a:path w="499595" h="163259">
                  <a:moveTo>
                    <a:pt x="0" y="0"/>
                  </a:moveTo>
                  <a:lnTo>
                    <a:pt x="499595" y="0"/>
                  </a:lnTo>
                  <a:lnTo>
                    <a:pt x="499595" y="163259"/>
                  </a:lnTo>
                  <a:lnTo>
                    <a:pt x="0" y="163259"/>
                  </a:lnTo>
                  <a:close/>
                </a:path>
              </a:pathLst>
            </a:custGeom>
            <a:solidFill>
              <a:srgbClr val="9F9F9F"/>
            </a:solidFill>
          </p:spPr>
        </p:sp>
        <p:sp>
          <p:nvSpPr>
            <p:cNvPr id="14" name="TextBox 14"/>
            <p:cNvSpPr txBox="1"/>
            <p:nvPr/>
          </p:nvSpPr>
          <p:spPr>
            <a:xfrm>
              <a:off x="0" y="-38100"/>
              <a:ext cx="499595" cy="201359"/>
            </a:xfrm>
            <a:prstGeom prst="rect">
              <a:avLst/>
            </a:prstGeom>
          </p:spPr>
          <p:txBody>
            <a:bodyPr lIns="50800" tIns="50800" rIns="50800" bIns="50800" rtlCol="0" anchor="ctr"/>
            <a:lstStyle/>
            <a:p>
              <a:pPr algn="ctr">
                <a:lnSpc>
                  <a:spcPts val="3359"/>
                </a:lnSpc>
              </a:pPr>
              <a:endParaRPr/>
            </a:p>
          </p:txBody>
        </p:sp>
      </p:grpSp>
      <p:sp>
        <p:nvSpPr>
          <p:cNvPr id="15" name="TextBox 15"/>
          <p:cNvSpPr txBox="1"/>
          <p:nvPr/>
        </p:nvSpPr>
        <p:spPr>
          <a:xfrm>
            <a:off x="1973833" y="2342959"/>
            <a:ext cx="5798567" cy="5282087"/>
          </a:xfrm>
          <a:prstGeom prst="rect">
            <a:avLst/>
          </a:prstGeom>
        </p:spPr>
        <p:txBody>
          <a:bodyPr wrap="square" lIns="0" tIns="0" rIns="0" bIns="0" rtlCol="0" anchor="t">
            <a:spAutoFit/>
          </a:bodyPr>
          <a:lstStyle/>
          <a:p>
            <a:pPr algn="ctr">
              <a:lnSpc>
                <a:spcPts val="4560"/>
              </a:lnSpc>
              <a:spcBef>
                <a:spcPct val="0"/>
              </a:spcBef>
            </a:pPr>
            <a:r>
              <a:rPr lang="en-US" sz="3800" spc="114" dirty="0">
                <a:solidFill>
                  <a:srgbClr val="000000"/>
                </a:solidFill>
                <a:latin typeface="Montserrat"/>
              </a:rPr>
              <a:t>BVS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23.08%</a:t>
            </a:r>
          </a:p>
          <a:p>
            <a:pPr algn="ctr">
              <a:lnSpc>
                <a:spcPts val="4560"/>
              </a:lnSpc>
              <a:spcBef>
                <a:spcPct val="0"/>
              </a:spcBef>
            </a:pPr>
            <a:r>
              <a:rPr lang="en-US" sz="3800" spc="114" dirty="0">
                <a:solidFill>
                  <a:srgbClr val="000000"/>
                </a:solidFill>
                <a:latin typeface="Montserrat"/>
              </a:rPr>
              <a:t>CEO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1.55%</a:t>
            </a:r>
          </a:p>
          <a:p>
            <a:pPr algn="ctr">
              <a:lnSpc>
                <a:spcPts val="4560"/>
              </a:lnSpc>
              <a:spcBef>
                <a:spcPct val="0"/>
              </a:spcBef>
            </a:pPr>
            <a:r>
              <a:rPr lang="en-US" sz="3800" spc="114" dirty="0">
                <a:solidFill>
                  <a:srgbClr val="000000"/>
                </a:solidFill>
                <a:latin typeface="Montserrat"/>
              </a:rPr>
              <a:t>DTD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-1.74%</a:t>
            </a:r>
          </a:p>
          <a:p>
            <a:pPr algn="ctr">
              <a:lnSpc>
                <a:spcPts val="4560"/>
              </a:lnSpc>
              <a:spcBef>
                <a:spcPct val="0"/>
              </a:spcBef>
            </a:pPr>
            <a:r>
              <a:rPr lang="en-US" sz="3800" spc="114" dirty="0">
                <a:solidFill>
                  <a:srgbClr val="000000"/>
                </a:solidFill>
                <a:latin typeface="Montserrat"/>
              </a:rPr>
              <a:t>DVM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9.8%</a:t>
            </a:r>
          </a:p>
          <a:p>
            <a:pPr algn="ctr">
              <a:lnSpc>
                <a:spcPts val="4560"/>
              </a:lnSpc>
              <a:spcBef>
                <a:spcPct val="0"/>
              </a:spcBef>
            </a:pPr>
            <a:r>
              <a:rPr lang="en-US" sz="3800" spc="114" dirty="0">
                <a:solidFill>
                  <a:srgbClr val="000000"/>
                </a:solidFill>
                <a:latin typeface="Montserrat"/>
              </a:rPr>
              <a:t>GKM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-10.1%</a:t>
            </a:r>
          </a:p>
          <a:p>
            <a:pPr algn="ctr">
              <a:lnSpc>
                <a:spcPts val="4560"/>
              </a:lnSpc>
              <a:spcBef>
                <a:spcPct val="0"/>
              </a:spcBef>
            </a:pPr>
            <a:r>
              <a:rPr lang="en-US" sz="3800" spc="114" dirty="0">
                <a:solidFill>
                  <a:srgbClr val="000000"/>
                </a:solidFill>
                <a:latin typeface="Montserrat"/>
              </a:rPr>
              <a:t>HUT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-2.77%</a:t>
            </a:r>
          </a:p>
          <a:p>
            <a:pPr algn="ctr">
              <a:lnSpc>
                <a:spcPts val="4560"/>
              </a:lnSpc>
              <a:spcBef>
                <a:spcPct val="0"/>
              </a:spcBef>
            </a:pPr>
            <a:r>
              <a:rPr lang="en-US" sz="3800" spc="114" dirty="0">
                <a:solidFill>
                  <a:srgbClr val="000000"/>
                </a:solidFill>
                <a:latin typeface="Montserrat"/>
              </a:rPr>
              <a:t>IDC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1.83%</a:t>
            </a:r>
          </a:p>
          <a:p>
            <a:pPr algn="ctr">
              <a:lnSpc>
                <a:spcPts val="4560"/>
              </a:lnSpc>
              <a:spcBef>
                <a:spcPct val="0"/>
              </a:spcBef>
            </a:pPr>
            <a:r>
              <a:rPr lang="en-US" sz="3800" spc="114" dirty="0">
                <a:solidFill>
                  <a:srgbClr val="000000"/>
                </a:solidFill>
                <a:latin typeface="Montserrat"/>
              </a:rPr>
              <a:t>LAS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10.18%</a:t>
            </a:r>
          </a:p>
          <a:p>
            <a:pPr algn="ctr">
              <a:lnSpc>
                <a:spcPts val="4560"/>
              </a:lnSpc>
              <a:spcBef>
                <a:spcPct val="0"/>
              </a:spcBef>
            </a:pPr>
            <a:r>
              <a:rPr lang="en-US" sz="3800" spc="114" dirty="0">
                <a:solidFill>
                  <a:srgbClr val="000000"/>
                </a:solidFill>
                <a:latin typeface="Montserrat"/>
              </a:rPr>
              <a:t>MBS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8.89%</a:t>
            </a:r>
          </a:p>
        </p:txBody>
      </p:sp>
      <p:sp>
        <p:nvSpPr>
          <p:cNvPr id="16" name="TextBox 16"/>
          <p:cNvSpPr txBox="1"/>
          <p:nvPr/>
        </p:nvSpPr>
        <p:spPr>
          <a:xfrm>
            <a:off x="10330786" y="2342959"/>
            <a:ext cx="5798567" cy="4692182"/>
          </a:xfrm>
          <a:prstGeom prst="rect">
            <a:avLst/>
          </a:prstGeom>
        </p:spPr>
        <p:txBody>
          <a:bodyPr wrap="square" lIns="0" tIns="0" rIns="0" bIns="0" rtlCol="0" anchor="t">
            <a:spAutoFit/>
          </a:bodyPr>
          <a:lstStyle/>
          <a:p>
            <a:pPr algn="ctr">
              <a:lnSpc>
                <a:spcPts val="4560"/>
              </a:lnSpc>
              <a:spcBef>
                <a:spcPct val="0"/>
              </a:spcBef>
            </a:pPr>
            <a:r>
              <a:rPr lang="en-US" sz="3800" spc="114" dirty="0">
                <a:solidFill>
                  <a:srgbClr val="000000"/>
                </a:solidFill>
                <a:latin typeface="Montserrat"/>
              </a:rPr>
              <a:t>PVC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11.88%</a:t>
            </a:r>
          </a:p>
          <a:p>
            <a:pPr algn="ctr">
              <a:lnSpc>
                <a:spcPts val="4560"/>
              </a:lnSpc>
              <a:spcBef>
                <a:spcPct val="0"/>
              </a:spcBef>
            </a:pPr>
            <a:r>
              <a:rPr lang="en-US" sz="3800" spc="114" dirty="0">
                <a:solidFill>
                  <a:srgbClr val="000000"/>
                </a:solidFill>
                <a:latin typeface="Montserrat"/>
              </a:rPr>
              <a:t>PVS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18.4%</a:t>
            </a:r>
          </a:p>
          <a:p>
            <a:pPr algn="ctr">
              <a:lnSpc>
                <a:spcPts val="4560"/>
              </a:lnSpc>
              <a:spcBef>
                <a:spcPct val="0"/>
              </a:spcBef>
            </a:pPr>
            <a:r>
              <a:rPr lang="en-US" sz="3800" spc="114" dirty="0">
                <a:solidFill>
                  <a:srgbClr val="000000"/>
                </a:solidFill>
                <a:latin typeface="Montserrat"/>
              </a:rPr>
              <a:t>SHS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17.09%</a:t>
            </a:r>
          </a:p>
          <a:p>
            <a:pPr algn="ctr">
              <a:lnSpc>
                <a:spcPts val="4560"/>
              </a:lnSpc>
              <a:spcBef>
                <a:spcPct val="0"/>
              </a:spcBef>
            </a:pPr>
            <a:r>
              <a:rPr lang="en-US" sz="3800" spc="114" dirty="0">
                <a:solidFill>
                  <a:srgbClr val="000000"/>
                </a:solidFill>
                <a:latin typeface="Montserrat"/>
              </a:rPr>
              <a:t>TIG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-2.23%</a:t>
            </a:r>
          </a:p>
          <a:p>
            <a:pPr algn="ctr">
              <a:lnSpc>
                <a:spcPts val="4560"/>
              </a:lnSpc>
              <a:spcBef>
                <a:spcPct val="0"/>
              </a:spcBef>
            </a:pPr>
            <a:r>
              <a:rPr lang="en-US" sz="3800" spc="114" dirty="0">
                <a:solidFill>
                  <a:srgbClr val="000000"/>
                </a:solidFill>
                <a:latin typeface="Montserrat"/>
              </a:rPr>
              <a:t>TNG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-0.08%</a:t>
            </a:r>
          </a:p>
          <a:p>
            <a:pPr algn="ctr">
              <a:lnSpc>
                <a:spcPts val="4560"/>
              </a:lnSpc>
              <a:spcBef>
                <a:spcPct val="0"/>
              </a:spcBef>
            </a:pPr>
            <a:r>
              <a:rPr lang="en-US" sz="3800" spc="114" dirty="0">
                <a:solidFill>
                  <a:srgbClr val="000000"/>
                </a:solidFill>
                <a:latin typeface="Montserrat"/>
              </a:rPr>
              <a:t>VC3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2.74%</a:t>
            </a:r>
          </a:p>
          <a:p>
            <a:pPr algn="ctr">
              <a:lnSpc>
                <a:spcPts val="4560"/>
              </a:lnSpc>
              <a:spcBef>
                <a:spcPct val="0"/>
              </a:spcBef>
            </a:pPr>
            <a:r>
              <a:rPr lang="en-US" sz="3800" spc="114" dirty="0">
                <a:solidFill>
                  <a:srgbClr val="000000"/>
                </a:solidFill>
                <a:latin typeface="Montserrat"/>
              </a:rPr>
              <a:t>VC7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3.43%</a:t>
            </a:r>
          </a:p>
          <a:p>
            <a:pPr algn="ctr">
              <a:lnSpc>
                <a:spcPts val="4560"/>
              </a:lnSpc>
              <a:spcBef>
                <a:spcPct val="0"/>
              </a:spcBef>
            </a:pPr>
            <a:r>
              <a:rPr lang="en-US" sz="3800" spc="114" dirty="0">
                <a:solidFill>
                  <a:srgbClr val="000000"/>
                </a:solidFill>
                <a:latin typeface="Montserrat"/>
              </a:rPr>
              <a:t>VGS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3.9%</a:t>
            </a:r>
          </a:p>
        </p:txBody>
      </p:sp>
      <p:sp>
        <p:nvSpPr>
          <p:cNvPr id="17" name="TextBox 17"/>
          <p:cNvSpPr txBox="1"/>
          <p:nvPr/>
        </p:nvSpPr>
        <p:spPr>
          <a:xfrm>
            <a:off x="13214828" y="566737"/>
            <a:ext cx="4044472" cy="790575"/>
          </a:xfrm>
          <a:prstGeom prst="rect">
            <a:avLst/>
          </a:prstGeom>
        </p:spPr>
        <p:txBody>
          <a:bodyPr lIns="0" tIns="0" rIns="0" bIns="0" rtlCol="0" anchor="t">
            <a:spAutoFit/>
          </a:bodyPr>
          <a:lstStyle/>
          <a:p>
            <a:pPr>
              <a:lnSpc>
                <a:spcPts val="6359"/>
              </a:lnSpc>
            </a:pPr>
            <a:r>
              <a:rPr lang="en-US" sz="5299" spc="158">
                <a:solidFill>
                  <a:srgbClr val="000000"/>
                </a:solidFill>
                <a:latin typeface="Montserrat Bold"/>
              </a:rPr>
              <a:t>Sàn HNX</a:t>
            </a:r>
          </a:p>
        </p:txBody>
      </p:sp>
      <p:sp>
        <p:nvSpPr>
          <p:cNvPr id="18" name="TextBox 18"/>
          <p:cNvSpPr txBox="1"/>
          <p:nvPr/>
        </p:nvSpPr>
        <p:spPr>
          <a:xfrm>
            <a:off x="2880767" y="8010334"/>
            <a:ext cx="12526467" cy="1114425"/>
          </a:xfrm>
          <a:prstGeom prst="rect">
            <a:avLst/>
          </a:prstGeom>
        </p:spPr>
        <p:txBody>
          <a:bodyPr lIns="0" tIns="0" rIns="0" bIns="0" rtlCol="0" anchor="t">
            <a:spAutoFit/>
          </a:bodyPr>
          <a:lstStyle/>
          <a:p>
            <a:pPr algn="ctr">
              <a:lnSpc>
                <a:spcPts val="8796"/>
              </a:lnSpc>
              <a:spcBef>
                <a:spcPct val="0"/>
              </a:spcBef>
            </a:pPr>
            <a:r>
              <a:rPr lang="en-US" sz="7330" spc="219">
                <a:solidFill>
                  <a:srgbClr val="000000"/>
                </a:solidFill>
                <a:latin typeface="Montserrat Bold"/>
              </a:rPr>
              <a:t>Tổng lợi nhuận: </a:t>
            </a:r>
            <a:r>
              <a:rPr lang="en-US" sz="7330" spc="219">
                <a:solidFill>
                  <a:srgbClr val="13BB1A"/>
                </a:solidFill>
                <a:latin typeface="Montserrat Bold"/>
              </a:rPr>
              <a:t>95.849%</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grpSp>
        <p:nvGrpSpPr>
          <p:cNvPr id="2" name="Group 2"/>
          <p:cNvGrpSpPr/>
          <p:nvPr/>
        </p:nvGrpSpPr>
        <p:grpSpPr>
          <a:xfrm>
            <a:off x="17866600" y="8776440"/>
            <a:ext cx="421400" cy="1940898"/>
            <a:chOff x="0" y="0"/>
            <a:chExt cx="110986" cy="511183"/>
          </a:xfrm>
        </p:grpSpPr>
        <p:sp>
          <p:nvSpPr>
            <p:cNvPr id="3" name="Freeform 3"/>
            <p:cNvSpPr/>
            <p:nvPr/>
          </p:nvSpPr>
          <p:spPr>
            <a:xfrm>
              <a:off x="0" y="0"/>
              <a:ext cx="110986" cy="511183"/>
            </a:xfrm>
            <a:custGeom>
              <a:avLst/>
              <a:gdLst/>
              <a:ahLst/>
              <a:cxnLst/>
              <a:rect l="l" t="t" r="r" b="b"/>
              <a:pathLst>
                <a:path w="110986" h="511183">
                  <a:moveTo>
                    <a:pt x="0" y="0"/>
                  </a:moveTo>
                  <a:lnTo>
                    <a:pt x="110986" y="0"/>
                  </a:lnTo>
                  <a:lnTo>
                    <a:pt x="110986" y="511183"/>
                  </a:lnTo>
                  <a:lnTo>
                    <a:pt x="0" y="511183"/>
                  </a:lnTo>
                  <a:close/>
                </a:path>
              </a:pathLst>
            </a:custGeom>
            <a:solidFill>
              <a:srgbClr val="9F9F9F"/>
            </a:solidFill>
          </p:spPr>
        </p:sp>
        <p:sp>
          <p:nvSpPr>
            <p:cNvPr id="4" name="TextBox 4"/>
            <p:cNvSpPr txBox="1"/>
            <p:nvPr/>
          </p:nvSpPr>
          <p:spPr>
            <a:xfrm>
              <a:off x="0" y="-38100"/>
              <a:ext cx="110986" cy="549283"/>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387611" y="436080"/>
            <a:ext cx="421400" cy="712050"/>
            <a:chOff x="0" y="0"/>
            <a:chExt cx="110986" cy="187536"/>
          </a:xfrm>
        </p:grpSpPr>
        <p:sp>
          <p:nvSpPr>
            <p:cNvPr id="6" name="Freeform 6"/>
            <p:cNvSpPr/>
            <p:nvPr/>
          </p:nvSpPr>
          <p:spPr>
            <a:xfrm>
              <a:off x="0" y="0"/>
              <a:ext cx="110986" cy="187536"/>
            </a:xfrm>
            <a:custGeom>
              <a:avLst/>
              <a:gdLst/>
              <a:ahLst/>
              <a:cxnLst/>
              <a:rect l="l" t="t" r="r" b="b"/>
              <a:pathLst>
                <a:path w="110986" h="187536">
                  <a:moveTo>
                    <a:pt x="0" y="0"/>
                  </a:moveTo>
                  <a:lnTo>
                    <a:pt x="110986" y="0"/>
                  </a:lnTo>
                  <a:lnTo>
                    <a:pt x="110986" y="187536"/>
                  </a:lnTo>
                  <a:lnTo>
                    <a:pt x="0" y="187536"/>
                  </a:lnTo>
                  <a:close/>
                </a:path>
              </a:pathLst>
            </a:custGeom>
            <a:solidFill>
              <a:srgbClr val="9F9F9F"/>
            </a:solidFill>
          </p:spPr>
        </p:sp>
        <p:sp>
          <p:nvSpPr>
            <p:cNvPr id="7" name="TextBox 7"/>
            <p:cNvSpPr txBox="1"/>
            <p:nvPr/>
          </p:nvSpPr>
          <p:spPr>
            <a:xfrm>
              <a:off x="0" y="-38100"/>
              <a:ext cx="110986" cy="225636"/>
            </a:xfrm>
            <a:prstGeom prst="rect">
              <a:avLst/>
            </a:prstGeom>
          </p:spPr>
          <p:txBody>
            <a:bodyPr lIns="50800" tIns="50800" rIns="50800" bIns="50800" rtlCol="0" anchor="ctr"/>
            <a:lstStyle/>
            <a:p>
              <a:pPr algn="ctr">
                <a:lnSpc>
                  <a:spcPts val="3359"/>
                </a:lnSpc>
              </a:pPr>
              <a:endParaRPr/>
            </a:p>
          </p:txBody>
        </p:sp>
      </p:grpSp>
      <p:sp>
        <p:nvSpPr>
          <p:cNvPr id="8" name="Freeform 8"/>
          <p:cNvSpPr/>
          <p:nvPr/>
        </p:nvSpPr>
        <p:spPr>
          <a:xfrm>
            <a:off x="9520054" y="4370991"/>
            <a:ext cx="1462375" cy="1293198"/>
          </a:xfrm>
          <a:custGeom>
            <a:avLst/>
            <a:gdLst/>
            <a:ahLst/>
            <a:cxnLst/>
            <a:rect l="l" t="t" r="r" b="b"/>
            <a:pathLst>
              <a:path w="1462375" h="1293198">
                <a:moveTo>
                  <a:pt x="0" y="0"/>
                </a:moveTo>
                <a:lnTo>
                  <a:pt x="1462375" y="0"/>
                </a:lnTo>
                <a:lnTo>
                  <a:pt x="1462375" y="1293199"/>
                </a:lnTo>
                <a:lnTo>
                  <a:pt x="0" y="12931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1472572" y="7682569"/>
            <a:ext cx="2945144" cy="2604431"/>
          </a:xfrm>
          <a:custGeom>
            <a:avLst/>
            <a:gdLst/>
            <a:ahLst/>
            <a:cxnLst/>
            <a:rect l="l" t="t" r="r" b="b"/>
            <a:pathLst>
              <a:path w="2945144" h="2604431">
                <a:moveTo>
                  <a:pt x="0" y="0"/>
                </a:moveTo>
                <a:lnTo>
                  <a:pt x="2945144" y="0"/>
                </a:lnTo>
                <a:lnTo>
                  <a:pt x="2945144" y="2604431"/>
                </a:lnTo>
                <a:lnTo>
                  <a:pt x="0" y="260443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a:off x="2141071" y="6311890"/>
            <a:ext cx="4500408" cy="873875"/>
            <a:chOff x="0" y="0"/>
            <a:chExt cx="1185293" cy="230156"/>
          </a:xfrm>
        </p:grpSpPr>
        <p:sp>
          <p:nvSpPr>
            <p:cNvPr id="11" name="Freeform 11"/>
            <p:cNvSpPr/>
            <p:nvPr/>
          </p:nvSpPr>
          <p:spPr>
            <a:xfrm>
              <a:off x="0" y="0"/>
              <a:ext cx="1185293" cy="230156"/>
            </a:xfrm>
            <a:custGeom>
              <a:avLst/>
              <a:gdLst/>
              <a:ahLst/>
              <a:cxnLst/>
              <a:rect l="l" t="t" r="r" b="b"/>
              <a:pathLst>
                <a:path w="1185293" h="230156">
                  <a:moveTo>
                    <a:pt x="0" y="0"/>
                  </a:moveTo>
                  <a:lnTo>
                    <a:pt x="1185293" y="0"/>
                  </a:lnTo>
                  <a:lnTo>
                    <a:pt x="1185293" y="230156"/>
                  </a:lnTo>
                  <a:lnTo>
                    <a:pt x="0" y="230156"/>
                  </a:lnTo>
                  <a:close/>
                </a:path>
              </a:pathLst>
            </a:custGeom>
            <a:solidFill>
              <a:srgbClr val="9F9F9F"/>
            </a:solidFill>
          </p:spPr>
        </p:sp>
        <p:sp>
          <p:nvSpPr>
            <p:cNvPr id="12" name="TextBox 12"/>
            <p:cNvSpPr txBox="1"/>
            <p:nvPr/>
          </p:nvSpPr>
          <p:spPr>
            <a:xfrm>
              <a:off x="0" y="-38100"/>
              <a:ext cx="1185293" cy="268256"/>
            </a:xfrm>
            <a:prstGeom prst="rect">
              <a:avLst/>
            </a:prstGeom>
          </p:spPr>
          <p:txBody>
            <a:bodyPr lIns="50800" tIns="50800" rIns="50800" bIns="50800" rtlCol="0" anchor="ctr"/>
            <a:lstStyle/>
            <a:p>
              <a:pPr algn="ctr">
                <a:lnSpc>
                  <a:spcPts val="3359"/>
                </a:lnSpc>
              </a:pPr>
              <a:endParaRPr/>
            </a:p>
          </p:txBody>
        </p:sp>
      </p:grpSp>
      <p:sp>
        <p:nvSpPr>
          <p:cNvPr id="13" name="Freeform 13"/>
          <p:cNvSpPr/>
          <p:nvPr/>
        </p:nvSpPr>
        <p:spPr>
          <a:xfrm>
            <a:off x="15542983" y="-792768"/>
            <a:ext cx="3867912" cy="4114800"/>
          </a:xfrm>
          <a:custGeom>
            <a:avLst/>
            <a:gdLst/>
            <a:ahLst/>
            <a:cxnLst/>
            <a:rect l="l" t="t" r="r" b="b"/>
            <a:pathLst>
              <a:path w="3867912" h="4114800">
                <a:moveTo>
                  <a:pt x="0" y="0"/>
                </a:moveTo>
                <a:lnTo>
                  <a:pt x="3867912" y="0"/>
                </a:lnTo>
                <a:lnTo>
                  <a:pt x="3867912"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14" name="Group 14"/>
          <p:cNvGrpSpPr/>
          <p:nvPr/>
        </p:nvGrpSpPr>
        <p:grpSpPr>
          <a:xfrm>
            <a:off x="11646521" y="6311890"/>
            <a:ext cx="4500408" cy="873875"/>
            <a:chOff x="0" y="0"/>
            <a:chExt cx="1185293" cy="230156"/>
          </a:xfrm>
        </p:grpSpPr>
        <p:sp>
          <p:nvSpPr>
            <p:cNvPr id="15" name="Freeform 15"/>
            <p:cNvSpPr/>
            <p:nvPr/>
          </p:nvSpPr>
          <p:spPr>
            <a:xfrm>
              <a:off x="0" y="0"/>
              <a:ext cx="1185293" cy="230156"/>
            </a:xfrm>
            <a:custGeom>
              <a:avLst/>
              <a:gdLst/>
              <a:ahLst/>
              <a:cxnLst/>
              <a:rect l="l" t="t" r="r" b="b"/>
              <a:pathLst>
                <a:path w="1185293" h="230156">
                  <a:moveTo>
                    <a:pt x="0" y="0"/>
                  </a:moveTo>
                  <a:lnTo>
                    <a:pt x="1185293" y="0"/>
                  </a:lnTo>
                  <a:lnTo>
                    <a:pt x="1185293" y="230156"/>
                  </a:lnTo>
                  <a:lnTo>
                    <a:pt x="0" y="230156"/>
                  </a:lnTo>
                  <a:close/>
                </a:path>
              </a:pathLst>
            </a:custGeom>
            <a:solidFill>
              <a:srgbClr val="9F9F9F"/>
            </a:solidFill>
          </p:spPr>
        </p:sp>
        <p:sp>
          <p:nvSpPr>
            <p:cNvPr id="16" name="TextBox 16"/>
            <p:cNvSpPr txBox="1"/>
            <p:nvPr/>
          </p:nvSpPr>
          <p:spPr>
            <a:xfrm>
              <a:off x="0" y="-38100"/>
              <a:ext cx="1185293" cy="268256"/>
            </a:xfrm>
            <a:prstGeom prst="rect">
              <a:avLst/>
            </a:prstGeom>
          </p:spPr>
          <p:txBody>
            <a:bodyPr lIns="50800" tIns="50800" rIns="50800" bIns="50800" rtlCol="0" anchor="ctr"/>
            <a:lstStyle/>
            <a:p>
              <a:pPr algn="ctr">
                <a:lnSpc>
                  <a:spcPts val="3359"/>
                </a:lnSpc>
              </a:pPr>
              <a:endParaRPr/>
            </a:p>
          </p:txBody>
        </p:sp>
      </p:grpSp>
      <p:grpSp>
        <p:nvGrpSpPr>
          <p:cNvPr id="17" name="Group 17"/>
          <p:cNvGrpSpPr/>
          <p:nvPr/>
        </p:nvGrpSpPr>
        <p:grpSpPr>
          <a:xfrm>
            <a:off x="2141071" y="2885094"/>
            <a:ext cx="4500408" cy="873875"/>
            <a:chOff x="0" y="0"/>
            <a:chExt cx="1185293" cy="230156"/>
          </a:xfrm>
        </p:grpSpPr>
        <p:sp>
          <p:nvSpPr>
            <p:cNvPr id="18" name="Freeform 18"/>
            <p:cNvSpPr/>
            <p:nvPr/>
          </p:nvSpPr>
          <p:spPr>
            <a:xfrm>
              <a:off x="0" y="0"/>
              <a:ext cx="1185293" cy="230156"/>
            </a:xfrm>
            <a:custGeom>
              <a:avLst/>
              <a:gdLst/>
              <a:ahLst/>
              <a:cxnLst/>
              <a:rect l="l" t="t" r="r" b="b"/>
              <a:pathLst>
                <a:path w="1185293" h="230156">
                  <a:moveTo>
                    <a:pt x="0" y="0"/>
                  </a:moveTo>
                  <a:lnTo>
                    <a:pt x="1185293" y="0"/>
                  </a:lnTo>
                  <a:lnTo>
                    <a:pt x="1185293" y="230156"/>
                  </a:lnTo>
                  <a:lnTo>
                    <a:pt x="0" y="230156"/>
                  </a:lnTo>
                  <a:close/>
                </a:path>
              </a:pathLst>
            </a:custGeom>
            <a:solidFill>
              <a:srgbClr val="9F9F9F"/>
            </a:solidFill>
          </p:spPr>
        </p:sp>
        <p:sp>
          <p:nvSpPr>
            <p:cNvPr id="19" name="TextBox 19"/>
            <p:cNvSpPr txBox="1"/>
            <p:nvPr/>
          </p:nvSpPr>
          <p:spPr>
            <a:xfrm>
              <a:off x="0" y="-38100"/>
              <a:ext cx="1185293" cy="268256"/>
            </a:xfrm>
            <a:prstGeom prst="rect">
              <a:avLst/>
            </a:prstGeom>
          </p:spPr>
          <p:txBody>
            <a:bodyPr lIns="50800" tIns="50800" rIns="50800" bIns="50800" rtlCol="0" anchor="ctr"/>
            <a:lstStyle/>
            <a:p>
              <a:pPr algn="ctr">
                <a:lnSpc>
                  <a:spcPts val="3359"/>
                </a:lnSpc>
              </a:pPr>
              <a:endParaRPr/>
            </a:p>
          </p:txBody>
        </p:sp>
      </p:grpSp>
      <p:grpSp>
        <p:nvGrpSpPr>
          <p:cNvPr id="20" name="Group 20"/>
          <p:cNvGrpSpPr/>
          <p:nvPr/>
        </p:nvGrpSpPr>
        <p:grpSpPr>
          <a:xfrm>
            <a:off x="11646521" y="2885094"/>
            <a:ext cx="4500408" cy="873875"/>
            <a:chOff x="0" y="0"/>
            <a:chExt cx="1185293" cy="230156"/>
          </a:xfrm>
        </p:grpSpPr>
        <p:sp>
          <p:nvSpPr>
            <p:cNvPr id="21" name="Freeform 21"/>
            <p:cNvSpPr/>
            <p:nvPr/>
          </p:nvSpPr>
          <p:spPr>
            <a:xfrm>
              <a:off x="0" y="0"/>
              <a:ext cx="1185293" cy="230156"/>
            </a:xfrm>
            <a:custGeom>
              <a:avLst/>
              <a:gdLst/>
              <a:ahLst/>
              <a:cxnLst/>
              <a:rect l="l" t="t" r="r" b="b"/>
              <a:pathLst>
                <a:path w="1185293" h="230156">
                  <a:moveTo>
                    <a:pt x="0" y="0"/>
                  </a:moveTo>
                  <a:lnTo>
                    <a:pt x="1185293" y="0"/>
                  </a:lnTo>
                  <a:lnTo>
                    <a:pt x="1185293" y="230156"/>
                  </a:lnTo>
                  <a:lnTo>
                    <a:pt x="0" y="230156"/>
                  </a:lnTo>
                  <a:close/>
                </a:path>
              </a:pathLst>
            </a:custGeom>
            <a:solidFill>
              <a:srgbClr val="9F9F9F"/>
            </a:solidFill>
          </p:spPr>
        </p:sp>
        <p:sp>
          <p:nvSpPr>
            <p:cNvPr id="22" name="TextBox 22"/>
            <p:cNvSpPr txBox="1"/>
            <p:nvPr/>
          </p:nvSpPr>
          <p:spPr>
            <a:xfrm>
              <a:off x="0" y="-38100"/>
              <a:ext cx="1185293" cy="268256"/>
            </a:xfrm>
            <a:prstGeom prst="rect">
              <a:avLst/>
            </a:prstGeom>
          </p:spPr>
          <p:txBody>
            <a:bodyPr lIns="50800" tIns="50800" rIns="50800" bIns="50800" rtlCol="0" anchor="ctr"/>
            <a:lstStyle/>
            <a:p>
              <a:pPr algn="ctr">
                <a:lnSpc>
                  <a:spcPts val="3359"/>
                </a:lnSpc>
              </a:pPr>
              <a:endParaRPr/>
            </a:p>
          </p:txBody>
        </p:sp>
      </p:grpSp>
      <p:sp>
        <p:nvSpPr>
          <p:cNvPr id="23" name="Freeform 23"/>
          <p:cNvSpPr/>
          <p:nvPr/>
        </p:nvSpPr>
        <p:spPr>
          <a:xfrm>
            <a:off x="-369067" y="1570980"/>
            <a:ext cx="5961141" cy="2113495"/>
          </a:xfrm>
          <a:custGeom>
            <a:avLst/>
            <a:gdLst/>
            <a:ahLst/>
            <a:cxnLst/>
            <a:rect l="l" t="t" r="r" b="b"/>
            <a:pathLst>
              <a:path w="5961141" h="2113495">
                <a:moveTo>
                  <a:pt x="0" y="0"/>
                </a:moveTo>
                <a:lnTo>
                  <a:pt x="5961141" y="0"/>
                </a:lnTo>
                <a:lnTo>
                  <a:pt x="5961141" y="2113495"/>
                </a:lnTo>
                <a:lnTo>
                  <a:pt x="0" y="211349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dirty="0"/>
          </a:p>
        </p:txBody>
      </p:sp>
      <p:sp>
        <p:nvSpPr>
          <p:cNvPr id="24" name="Freeform 24"/>
          <p:cNvSpPr/>
          <p:nvPr/>
        </p:nvSpPr>
        <p:spPr>
          <a:xfrm>
            <a:off x="5990042" y="8776440"/>
            <a:ext cx="3153958" cy="2976190"/>
          </a:xfrm>
          <a:custGeom>
            <a:avLst/>
            <a:gdLst/>
            <a:ahLst/>
            <a:cxnLst/>
            <a:rect l="l" t="t" r="r" b="b"/>
            <a:pathLst>
              <a:path w="3153958" h="2976190">
                <a:moveTo>
                  <a:pt x="0" y="0"/>
                </a:moveTo>
                <a:lnTo>
                  <a:pt x="3153958" y="0"/>
                </a:lnTo>
                <a:lnTo>
                  <a:pt x="3153958" y="2976190"/>
                </a:lnTo>
                <a:lnTo>
                  <a:pt x="0" y="297619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5" name="TextBox 25"/>
          <p:cNvSpPr txBox="1"/>
          <p:nvPr/>
        </p:nvSpPr>
        <p:spPr>
          <a:xfrm>
            <a:off x="3207705" y="857250"/>
            <a:ext cx="11872590" cy="1387469"/>
          </a:xfrm>
          <a:prstGeom prst="rect">
            <a:avLst/>
          </a:prstGeom>
        </p:spPr>
        <p:txBody>
          <a:bodyPr lIns="0" tIns="0" rIns="0" bIns="0" rtlCol="0" anchor="t">
            <a:spAutoFit/>
          </a:bodyPr>
          <a:lstStyle/>
          <a:p>
            <a:pPr marL="0" lvl="0" indent="0" algn="ctr">
              <a:lnSpc>
                <a:spcPts val="11200"/>
              </a:lnSpc>
              <a:spcBef>
                <a:spcPct val="0"/>
              </a:spcBef>
            </a:pPr>
            <a:r>
              <a:rPr lang="en-US" sz="8000" u="none" strike="noStrike">
                <a:solidFill>
                  <a:srgbClr val="000000"/>
                </a:solidFill>
                <a:latin typeface="Tomorrow"/>
              </a:rPr>
              <a:t>MỤC LỤC</a:t>
            </a:r>
          </a:p>
        </p:txBody>
      </p:sp>
      <p:sp>
        <p:nvSpPr>
          <p:cNvPr id="26" name="TextBox 26"/>
          <p:cNvSpPr txBox="1"/>
          <p:nvPr/>
        </p:nvSpPr>
        <p:spPr>
          <a:xfrm>
            <a:off x="2642728" y="2972464"/>
            <a:ext cx="3497094" cy="641201"/>
          </a:xfrm>
          <a:prstGeom prst="rect">
            <a:avLst/>
          </a:prstGeom>
        </p:spPr>
        <p:txBody>
          <a:bodyPr lIns="0" tIns="0" rIns="0" bIns="0" rtlCol="0" anchor="t">
            <a:spAutoFit/>
          </a:bodyPr>
          <a:lstStyle/>
          <a:p>
            <a:pPr algn="ctr">
              <a:lnSpc>
                <a:spcPts val="5040"/>
              </a:lnSpc>
            </a:pPr>
            <a:r>
              <a:rPr lang="en-US" sz="4400" dirty="0" err="1">
                <a:solidFill>
                  <a:srgbClr val="FFFFFF"/>
                </a:solidFill>
                <a:latin typeface="Clear Sans" panose="020B0604020202020204" charset="0"/>
                <a:cs typeface="Clear Sans" panose="020B0604020202020204" charset="0"/>
              </a:rPr>
              <a:t>Phần</a:t>
            </a:r>
            <a:r>
              <a:rPr lang="en-US" sz="4400" dirty="0">
                <a:solidFill>
                  <a:srgbClr val="FFFFFF"/>
                </a:solidFill>
                <a:latin typeface="Clear Sans" panose="020B0604020202020204" charset="0"/>
                <a:cs typeface="Clear Sans" panose="020B0604020202020204" charset="0"/>
              </a:rPr>
              <a:t> 1</a:t>
            </a:r>
          </a:p>
        </p:txBody>
      </p:sp>
      <p:sp>
        <p:nvSpPr>
          <p:cNvPr id="27" name="TextBox 27"/>
          <p:cNvSpPr txBox="1"/>
          <p:nvPr/>
        </p:nvSpPr>
        <p:spPr>
          <a:xfrm>
            <a:off x="2522766" y="6387042"/>
            <a:ext cx="3737017" cy="641201"/>
          </a:xfrm>
          <a:prstGeom prst="rect">
            <a:avLst/>
          </a:prstGeom>
        </p:spPr>
        <p:txBody>
          <a:bodyPr lIns="0" tIns="0" rIns="0" bIns="0" rtlCol="0" anchor="t">
            <a:spAutoFit/>
          </a:bodyPr>
          <a:lstStyle/>
          <a:p>
            <a:pPr algn="ctr">
              <a:lnSpc>
                <a:spcPts val="5040"/>
              </a:lnSpc>
            </a:pPr>
            <a:r>
              <a:rPr lang="en-US" sz="4400" dirty="0" err="1">
                <a:solidFill>
                  <a:srgbClr val="FFFFFF"/>
                </a:solidFill>
                <a:latin typeface="Clear Sans" panose="020B0604020202020204" charset="0"/>
                <a:cs typeface="Clear Sans" panose="020B0604020202020204" charset="0"/>
              </a:rPr>
              <a:t>Phần</a:t>
            </a:r>
            <a:r>
              <a:rPr lang="en-US" sz="4400" dirty="0">
                <a:solidFill>
                  <a:srgbClr val="FFFFFF"/>
                </a:solidFill>
                <a:latin typeface="Clear Sans" panose="020B0604020202020204" charset="0"/>
                <a:cs typeface="Clear Sans" panose="020B0604020202020204" charset="0"/>
              </a:rPr>
              <a:t> 3</a:t>
            </a:r>
          </a:p>
        </p:txBody>
      </p:sp>
      <p:sp>
        <p:nvSpPr>
          <p:cNvPr id="28" name="TextBox 28"/>
          <p:cNvSpPr txBox="1"/>
          <p:nvPr/>
        </p:nvSpPr>
        <p:spPr>
          <a:xfrm>
            <a:off x="11987177" y="2972464"/>
            <a:ext cx="3856002" cy="641201"/>
          </a:xfrm>
          <a:prstGeom prst="rect">
            <a:avLst/>
          </a:prstGeom>
        </p:spPr>
        <p:txBody>
          <a:bodyPr lIns="0" tIns="0" rIns="0" bIns="0" rtlCol="0" anchor="t">
            <a:spAutoFit/>
          </a:bodyPr>
          <a:lstStyle/>
          <a:p>
            <a:pPr algn="ctr">
              <a:lnSpc>
                <a:spcPts val="5040"/>
              </a:lnSpc>
            </a:pPr>
            <a:r>
              <a:rPr lang="en-US" sz="4400" dirty="0" err="1">
                <a:solidFill>
                  <a:srgbClr val="FFFFFF"/>
                </a:solidFill>
                <a:latin typeface="Clear Sans" panose="020B0604020202020204" charset="0"/>
                <a:cs typeface="Clear Sans" panose="020B0604020202020204" charset="0"/>
              </a:rPr>
              <a:t>Phần</a:t>
            </a:r>
            <a:r>
              <a:rPr lang="en-US" sz="4400" dirty="0">
                <a:solidFill>
                  <a:srgbClr val="FFFFFF"/>
                </a:solidFill>
                <a:latin typeface="Clear Sans" panose="020B0604020202020204" charset="0"/>
                <a:cs typeface="Clear Sans" panose="020B0604020202020204" charset="0"/>
              </a:rPr>
              <a:t> 2</a:t>
            </a:r>
          </a:p>
        </p:txBody>
      </p:sp>
      <p:sp>
        <p:nvSpPr>
          <p:cNvPr id="29" name="TextBox 29"/>
          <p:cNvSpPr txBox="1"/>
          <p:nvPr/>
        </p:nvSpPr>
        <p:spPr>
          <a:xfrm>
            <a:off x="11968724" y="6387042"/>
            <a:ext cx="3856002" cy="641201"/>
          </a:xfrm>
          <a:prstGeom prst="rect">
            <a:avLst/>
          </a:prstGeom>
        </p:spPr>
        <p:txBody>
          <a:bodyPr lIns="0" tIns="0" rIns="0" bIns="0" rtlCol="0" anchor="t">
            <a:spAutoFit/>
          </a:bodyPr>
          <a:lstStyle/>
          <a:p>
            <a:pPr algn="ctr">
              <a:lnSpc>
                <a:spcPts val="5040"/>
              </a:lnSpc>
            </a:pPr>
            <a:r>
              <a:rPr lang="en-US" sz="4400" dirty="0" err="1">
                <a:solidFill>
                  <a:srgbClr val="FFFFFF"/>
                </a:solidFill>
                <a:latin typeface="Clear Sans" panose="020B0604020202020204" charset="0"/>
                <a:cs typeface="Clear Sans" panose="020B0604020202020204" charset="0"/>
              </a:rPr>
              <a:t>Phần</a:t>
            </a:r>
            <a:r>
              <a:rPr lang="en-US" sz="4400" dirty="0">
                <a:solidFill>
                  <a:srgbClr val="FFFFFF"/>
                </a:solidFill>
                <a:latin typeface="Clear Sans" panose="020B0604020202020204" charset="0"/>
                <a:cs typeface="Clear Sans" panose="020B0604020202020204" charset="0"/>
              </a:rPr>
              <a:t> 4</a:t>
            </a:r>
          </a:p>
        </p:txBody>
      </p:sp>
      <p:sp>
        <p:nvSpPr>
          <p:cNvPr id="30" name="TextBox 30"/>
          <p:cNvSpPr txBox="1"/>
          <p:nvPr/>
        </p:nvSpPr>
        <p:spPr>
          <a:xfrm>
            <a:off x="2141071" y="3950970"/>
            <a:ext cx="4500408" cy="1993366"/>
          </a:xfrm>
          <a:prstGeom prst="rect">
            <a:avLst/>
          </a:prstGeom>
        </p:spPr>
        <p:txBody>
          <a:bodyPr lIns="0" tIns="0" rIns="0" bIns="0" rtlCol="0" anchor="t">
            <a:spAutoFit/>
          </a:bodyPr>
          <a:lstStyle/>
          <a:p>
            <a:pPr algn="just">
              <a:lnSpc>
                <a:spcPts val="3900"/>
              </a:lnSpc>
            </a:pPr>
            <a:r>
              <a:rPr lang="en-US" sz="3200" dirty="0">
                <a:solidFill>
                  <a:srgbClr val="000000"/>
                </a:solidFill>
                <a:latin typeface="Tomorrow"/>
              </a:rPr>
              <a:t>Ý </a:t>
            </a:r>
            <a:r>
              <a:rPr lang="en-US" sz="3200" dirty="0" err="1">
                <a:solidFill>
                  <a:srgbClr val="000000"/>
                </a:solidFill>
                <a:latin typeface="Tomorrow"/>
              </a:rPr>
              <a:t>tưởng</a:t>
            </a:r>
            <a:r>
              <a:rPr lang="en-US" sz="3200" dirty="0">
                <a:solidFill>
                  <a:srgbClr val="000000"/>
                </a:solidFill>
                <a:latin typeface="Tomorrow"/>
              </a:rPr>
              <a:t> ,</a:t>
            </a:r>
            <a:r>
              <a:rPr lang="en-US" sz="3200" dirty="0" err="1">
                <a:solidFill>
                  <a:srgbClr val="000000"/>
                </a:solidFill>
                <a:latin typeface="Tomorrow"/>
              </a:rPr>
              <a:t>chiến</a:t>
            </a:r>
            <a:r>
              <a:rPr lang="en-US" sz="3200" dirty="0">
                <a:solidFill>
                  <a:srgbClr val="000000"/>
                </a:solidFill>
                <a:latin typeface="Tomorrow"/>
              </a:rPr>
              <a:t> </a:t>
            </a:r>
            <a:r>
              <a:rPr lang="en-US" sz="3200" dirty="0" err="1">
                <a:solidFill>
                  <a:srgbClr val="000000"/>
                </a:solidFill>
                <a:latin typeface="Tomorrow"/>
              </a:rPr>
              <a:t>lược</a:t>
            </a:r>
            <a:r>
              <a:rPr lang="en-US" sz="3200" dirty="0">
                <a:solidFill>
                  <a:srgbClr val="000000"/>
                </a:solidFill>
                <a:latin typeface="Tomorrow"/>
              </a:rPr>
              <a:t> </a:t>
            </a:r>
            <a:r>
              <a:rPr lang="en-US" sz="3200" dirty="0" err="1">
                <a:solidFill>
                  <a:srgbClr val="000000"/>
                </a:solidFill>
                <a:latin typeface="Tomorrow"/>
              </a:rPr>
              <a:t>phân</a:t>
            </a:r>
            <a:r>
              <a:rPr lang="en-US" sz="3200" dirty="0">
                <a:solidFill>
                  <a:srgbClr val="000000"/>
                </a:solidFill>
                <a:latin typeface="Tomorrow"/>
              </a:rPr>
              <a:t> </a:t>
            </a:r>
            <a:r>
              <a:rPr lang="en-US" sz="3200" dirty="0" err="1">
                <a:solidFill>
                  <a:srgbClr val="000000"/>
                </a:solidFill>
                <a:latin typeface="Tomorrow"/>
              </a:rPr>
              <a:t>tích</a:t>
            </a:r>
            <a:r>
              <a:rPr lang="en-US" sz="3200" dirty="0">
                <a:solidFill>
                  <a:srgbClr val="000000"/>
                </a:solidFill>
                <a:latin typeface="Tomorrow"/>
              </a:rPr>
              <a:t> </a:t>
            </a:r>
            <a:r>
              <a:rPr lang="en-US" sz="3200" dirty="0" err="1">
                <a:solidFill>
                  <a:srgbClr val="000000"/>
                </a:solidFill>
                <a:latin typeface="Tomorrow"/>
              </a:rPr>
              <a:t>và</a:t>
            </a:r>
            <a:r>
              <a:rPr lang="en-US" sz="3200" dirty="0">
                <a:solidFill>
                  <a:srgbClr val="000000"/>
                </a:solidFill>
                <a:latin typeface="Tomorrow"/>
              </a:rPr>
              <a:t> </a:t>
            </a:r>
            <a:r>
              <a:rPr lang="en-US" sz="3200" dirty="0" err="1">
                <a:solidFill>
                  <a:srgbClr val="000000"/>
                </a:solidFill>
                <a:latin typeface="Tomorrow"/>
              </a:rPr>
              <a:t>nguyên</a:t>
            </a:r>
            <a:r>
              <a:rPr lang="en-US" sz="3200" dirty="0">
                <a:solidFill>
                  <a:srgbClr val="000000"/>
                </a:solidFill>
                <a:latin typeface="Tomorrow"/>
              </a:rPr>
              <a:t> </a:t>
            </a:r>
            <a:r>
              <a:rPr lang="en-US" sz="3200" dirty="0" err="1">
                <a:solidFill>
                  <a:srgbClr val="000000"/>
                </a:solidFill>
                <a:latin typeface="Tomorrow"/>
              </a:rPr>
              <a:t>tắc</a:t>
            </a:r>
            <a:r>
              <a:rPr lang="en-US" sz="3200" dirty="0">
                <a:solidFill>
                  <a:srgbClr val="000000"/>
                </a:solidFill>
                <a:latin typeface="Tomorrow"/>
              </a:rPr>
              <a:t> </a:t>
            </a:r>
            <a:r>
              <a:rPr lang="en-US" sz="3200" dirty="0" err="1">
                <a:solidFill>
                  <a:srgbClr val="000000"/>
                </a:solidFill>
                <a:latin typeface="Tomorrow"/>
              </a:rPr>
              <a:t>xây</a:t>
            </a:r>
            <a:r>
              <a:rPr lang="en-US" sz="3200" dirty="0">
                <a:solidFill>
                  <a:srgbClr val="000000"/>
                </a:solidFill>
                <a:latin typeface="Tomorrow"/>
              </a:rPr>
              <a:t> </a:t>
            </a:r>
            <a:r>
              <a:rPr lang="en-US" sz="3200" dirty="0" err="1">
                <a:solidFill>
                  <a:srgbClr val="000000"/>
                </a:solidFill>
                <a:latin typeface="Tomorrow"/>
              </a:rPr>
              <a:t>dựng</a:t>
            </a:r>
            <a:r>
              <a:rPr lang="en-US" sz="3200" dirty="0">
                <a:solidFill>
                  <a:srgbClr val="000000"/>
                </a:solidFill>
                <a:latin typeface="Tomorrow"/>
              </a:rPr>
              <a:t> </a:t>
            </a:r>
            <a:r>
              <a:rPr lang="en-US" sz="3200" dirty="0" err="1">
                <a:solidFill>
                  <a:srgbClr val="000000"/>
                </a:solidFill>
                <a:latin typeface="Tomorrow"/>
              </a:rPr>
              <a:t>thuật</a:t>
            </a:r>
            <a:r>
              <a:rPr lang="en-US" sz="3200" dirty="0">
                <a:solidFill>
                  <a:srgbClr val="000000"/>
                </a:solidFill>
                <a:latin typeface="Tomorrow"/>
              </a:rPr>
              <a:t> </a:t>
            </a:r>
            <a:r>
              <a:rPr lang="en-US" sz="3200" dirty="0" err="1">
                <a:solidFill>
                  <a:srgbClr val="000000"/>
                </a:solidFill>
                <a:latin typeface="Tomorrow"/>
              </a:rPr>
              <a:t>toán</a:t>
            </a:r>
            <a:endParaRPr lang="en-US" sz="3200" dirty="0">
              <a:solidFill>
                <a:srgbClr val="000000"/>
              </a:solidFill>
              <a:latin typeface="Garet Light"/>
            </a:endParaRPr>
          </a:p>
        </p:txBody>
      </p:sp>
      <p:sp>
        <p:nvSpPr>
          <p:cNvPr id="31" name="TextBox 31"/>
          <p:cNvSpPr txBox="1"/>
          <p:nvPr/>
        </p:nvSpPr>
        <p:spPr>
          <a:xfrm>
            <a:off x="2141071" y="7379970"/>
            <a:ext cx="4500408" cy="993092"/>
          </a:xfrm>
          <a:prstGeom prst="rect">
            <a:avLst/>
          </a:prstGeom>
        </p:spPr>
        <p:txBody>
          <a:bodyPr lIns="0" tIns="0" rIns="0" bIns="0" rtlCol="0" anchor="t">
            <a:spAutoFit/>
          </a:bodyPr>
          <a:lstStyle/>
          <a:p>
            <a:pPr algn="just">
              <a:lnSpc>
                <a:spcPts val="3900"/>
              </a:lnSpc>
            </a:pPr>
            <a:r>
              <a:rPr lang="en-US" sz="3200" dirty="0" err="1">
                <a:solidFill>
                  <a:srgbClr val="000000"/>
                </a:solidFill>
                <a:latin typeface="Tomorrow"/>
              </a:rPr>
              <a:t>Đánh</a:t>
            </a:r>
            <a:r>
              <a:rPr lang="en-US" sz="3200" dirty="0">
                <a:solidFill>
                  <a:srgbClr val="000000"/>
                </a:solidFill>
                <a:latin typeface="Tomorrow"/>
              </a:rPr>
              <a:t> </a:t>
            </a:r>
            <a:r>
              <a:rPr lang="en-US" sz="3200" dirty="0" err="1">
                <a:solidFill>
                  <a:srgbClr val="000000"/>
                </a:solidFill>
                <a:latin typeface="Tomorrow"/>
              </a:rPr>
              <a:t>giá</a:t>
            </a:r>
            <a:r>
              <a:rPr lang="en-US" sz="3200" dirty="0">
                <a:solidFill>
                  <a:srgbClr val="000000"/>
                </a:solidFill>
                <a:latin typeface="Tomorrow"/>
              </a:rPr>
              <a:t> </a:t>
            </a:r>
            <a:r>
              <a:rPr lang="en-US" sz="3200" dirty="0" err="1">
                <a:solidFill>
                  <a:srgbClr val="000000"/>
                </a:solidFill>
                <a:latin typeface="Tomorrow"/>
              </a:rPr>
              <a:t>hiệu</a:t>
            </a:r>
            <a:r>
              <a:rPr lang="en-US" sz="3200" dirty="0">
                <a:solidFill>
                  <a:srgbClr val="000000"/>
                </a:solidFill>
                <a:latin typeface="Tomorrow"/>
              </a:rPr>
              <a:t> </a:t>
            </a:r>
            <a:r>
              <a:rPr lang="en-US" sz="3200" dirty="0" err="1">
                <a:solidFill>
                  <a:srgbClr val="000000"/>
                </a:solidFill>
                <a:latin typeface="Tomorrow"/>
              </a:rPr>
              <a:t>suất</a:t>
            </a:r>
            <a:r>
              <a:rPr lang="en-US" sz="3200" dirty="0">
                <a:solidFill>
                  <a:srgbClr val="000000"/>
                </a:solidFill>
                <a:latin typeface="Tomorrow"/>
              </a:rPr>
              <a:t> </a:t>
            </a:r>
            <a:r>
              <a:rPr lang="en-US" sz="3200" dirty="0" err="1">
                <a:solidFill>
                  <a:srgbClr val="000000"/>
                </a:solidFill>
                <a:latin typeface="Tomorrow"/>
              </a:rPr>
              <a:t>thuật</a:t>
            </a:r>
            <a:r>
              <a:rPr lang="en-US" sz="3200" dirty="0">
                <a:solidFill>
                  <a:srgbClr val="000000"/>
                </a:solidFill>
                <a:latin typeface="Tomorrow"/>
              </a:rPr>
              <a:t> </a:t>
            </a:r>
            <a:r>
              <a:rPr lang="en-US" sz="3200" dirty="0" err="1">
                <a:solidFill>
                  <a:srgbClr val="000000"/>
                </a:solidFill>
                <a:latin typeface="Tomorrow"/>
              </a:rPr>
              <a:t>toán</a:t>
            </a:r>
            <a:endParaRPr lang="en-US" sz="3200" dirty="0">
              <a:solidFill>
                <a:srgbClr val="000000"/>
              </a:solidFill>
              <a:latin typeface="Garet Light"/>
            </a:endParaRPr>
          </a:p>
        </p:txBody>
      </p:sp>
      <p:sp>
        <p:nvSpPr>
          <p:cNvPr id="32" name="TextBox 32"/>
          <p:cNvSpPr txBox="1"/>
          <p:nvPr/>
        </p:nvSpPr>
        <p:spPr>
          <a:xfrm>
            <a:off x="11646521" y="3785860"/>
            <a:ext cx="4500408" cy="993092"/>
          </a:xfrm>
          <a:prstGeom prst="rect">
            <a:avLst/>
          </a:prstGeom>
        </p:spPr>
        <p:txBody>
          <a:bodyPr lIns="0" tIns="0" rIns="0" bIns="0" rtlCol="0" anchor="t">
            <a:spAutoFit/>
          </a:bodyPr>
          <a:lstStyle/>
          <a:p>
            <a:pPr algn="just">
              <a:lnSpc>
                <a:spcPts val="3900"/>
              </a:lnSpc>
            </a:pPr>
            <a:r>
              <a:rPr lang="en-US" sz="3200" dirty="0" err="1">
                <a:solidFill>
                  <a:srgbClr val="000000"/>
                </a:solidFill>
                <a:latin typeface="Tomorrow"/>
              </a:rPr>
              <a:t>Phương</a:t>
            </a:r>
            <a:r>
              <a:rPr lang="en-US" sz="3200" dirty="0">
                <a:solidFill>
                  <a:srgbClr val="000000"/>
                </a:solidFill>
                <a:latin typeface="Tomorrow"/>
              </a:rPr>
              <a:t> </a:t>
            </a:r>
            <a:r>
              <a:rPr lang="en-US" sz="3200" dirty="0" err="1">
                <a:solidFill>
                  <a:srgbClr val="000000"/>
                </a:solidFill>
                <a:latin typeface="Tomorrow"/>
              </a:rPr>
              <a:t>thức</a:t>
            </a:r>
            <a:r>
              <a:rPr lang="en-US" sz="3200" dirty="0">
                <a:solidFill>
                  <a:srgbClr val="000000"/>
                </a:solidFill>
                <a:latin typeface="Tomorrow"/>
              </a:rPr>
              <a:t> </a:t>
            </a:r>
            <a:r>
              <a:rPr lang="en-US" sz="3200" dirty="0" err="1">
                <a:solidFill>
                  <a:srgbClr val="000000"/>
                </a:solidFill>
                <a:latin typeface="Tomorrow"/>
              </a:rPr>
              <a:t>xây</a:t>
            </a:r>
            <a:r>
              <a:rPr lang="en-US" sz="3200" dirty="0">
                <a:solidFill>
                  <a:srgbClr val="000000"/>
                </a:solidFill>
                <a:latin typeface="Tomorrow"/>
              </a:rPr>
              <a:t> </a:t>
            </a:r>
            <a:r>
              <a:rPr lang="en-US" sz="3200" dirty="0" err="1">
                <a:solidFill>
                  <a:srgbClr val="000000"/>
                </a:solidFill>
                <a:latin typeface="Tomorrow"/>
              </a:rPr>
              <a:t>dựng</a:t>
            </a:r>
            <a:r>
              <a:rPr lang="en-US" sz="3200" dirty="0">
                <a:solidFill>
                  <a:srgbClr val="000000"/>
                </a:solidFill>
                <a:latin typeface="Tomorrow"/>
              </a:rPr>
              <a:t> </a:t>
            </a:r>
            <a:r>
              <a:rPr lang="en-US" sz="3200" dirty="0" err="1">
                <a:solidFill>
                  <a:srgbClr val="000000"/>
                </a:solidFill>
                <a:latin typeface="Tomorrow"/>
              </a:rPr>
              <a:t>thuật</a:t>
            </a:r>
            <a:r>
              <a:rPr lang="en-US" sz="3200" dirty="0">
                <a:solidFill>
                  <a:srgbClr val="000000"/>
                </a:solidFill>
                <a:latin typeface="Tomorrow"/>
              </a:rPr>
              <a:t> </a:t>
            </a:r>
            <a:r>
              <a:rPr lang="en-US" sz="3200" dirty="0" err="1">
                <a:solidFill>
                  <a:srgbClr val="000000"/>
                </a:solidFill>
                <a:latin typeface="Tomorrow"/>
              </a:rPr>
              <a:t>toán</a:t>
            </a:r>
            <a:endParaRPr lang="en-US" sz="3200" dirty="0">
              <a:solidFill>
                <a:srgbClr val="000000"/>
              </a:solidFill>
              <a:latin typeface="Garet Light"/>
            </a:endParaRPr>
          </a:p>
        </p:txBody>
      </p:sp>
      <p:sp>
        <p:nvSpPr>
          <p:cNvPr id="33" name="TextBox 33"/>
          <p:cNvSpPr txBox="1"/>
          <p:nvPr/>
        </p:nvSpPr>
        <p:spPr>
          <a:xfrm>
            <a:off x="11646521" y="7379970"/>
            <a:ext cx="4500408" cy="993092"/>
          </a:xfrm>
          <a:prstGeom prst="rect">
            <a:avLst/>
          </a:prstGeom>
        </p:spPr>
        <p:txBody>
          <a:bodyPr lIns="0" tIns="0" rIns="0" bIns="0" rtlCol="0" anchor="t">
            <a:spAutoFit/>
          </a:bodyPr>
          <a:lstStyle/>
          <a:p>
            <a:pPr algn="just">
              <a:lnSpc>
                <a:spcPts val="3900"/>
              </a:lnSpc>
            </a:pPr>
            <a:r>
              <a:rPr lang="en-US" sz="3200" dirty="0" err="1">
                <a:solidFill>
                  <a:srgbClr val="000000"/>
                </a:solidFill>
                <a:latin typeface="Tomorrow"/>
              </a:rPr>
              <a:t>Tính</a:t>
            </a:r>
            <a:r>
              <a:rPr lang="en-US" sz="3200" dirty="0">
                <a:solidFill>
                  <a:srgbClr val="000000"/>
                </a:solidFill>
                <a:latin typeface="Tomorrow"/>
              </a:rPr>
              <a:t> </a:t>
            </a:r>
            <a:r>
              <a:rPr lang="en-US" sz="3200" dirty="0" err="1">
                <a:solidFill>
                  <a:srgbClr val="000000"/>
                </a:solidFill>
                <a:latin typeface="Tomorrow"/>
              </a:rPr>
              <a:t>ứng</a:t>
            </a:r>
            <a:r>
              <a:rPr lang="en-US" sz="3200" dirty="0">
                <a:solidFill>
                  <a:srgbClr val="000000"/>
                </a:solidFill>
                <a:latin typeface="Tomorrow"/>
              </a:rPr>
              <a:t> </a:t>
            </a:r>
            <a:r>
              <a:rPr lang="en-US" sz="3200" dirty="0" err="1">
                <a:solidFill>
                  <a:srgbClr val="000000"/>
                </a:solidFill>
                <a:latin typeface="Tomorrow"/>
              </a:rPr>
              <a:t>dụng</a:t>
            </a:r>
            <a:r>
              <a:rPr lang="en-US" sz="3200" dirty="0">
                <a:solidFill>
                  <a:srgbClr val="000000"/>
                </a:solidFill>
                <a:latin typeface="Tomorrow"/>
              </a:rPr>
              <a:t> </a:t>
            </a:r>
            <a:r>
              <a:rPr lang="en-US" sz="3200" dirty="0" err="1">
                <a:solidFill>
                  <a:srgbClr val="000000"/>
                </a:solidFill>
                <a:latin typeface="Tomorrow"/>
              </a:rPr>
              <a:t>và</a:t>
            </a:r>
            <a:r>
              <a:rPr lang="en-US" sz="3200" dirty="0">
                <a:solidFill>
                  <a:srgbClr val="000000"/>
                </a:solidFill>
                <a:latin typeface="Tomorrow"/>
              </a:rPr>
              <a:t> </a:t>
            </a:r>
            <a:r>
              <a:rPr lang="en-US" sz="3200" dirty="0" err="1">
                <a:solidFill>
                  <a:srgbClr val="000000"/>
                </a:solidFill>
                <a:latin typeface="Tomorrow"/>
              </a:rPr>
              <a:t>phát</a:t>
            </a:r>
            <a:r>
              <a:rPr lang="en-US" sz="3200" dirty="0">
                <a:solidFill>
                  <a:srgbClr val="000000"/>
                </a:solidFill>
                <a:latin typeface="Tomorrow"/>
              </a:rPr>
              <a:t> </a:t>
            </a:r>
            <a:r>
              <a:rPr lang="en-US" sz="3200" dirty="0" err="1">
                <a:solidFill>
                  <a:srgbClr val="000000"/>
                </a:solidFill>
                <a:latin typeface="Tomorrow"/>
              </a:rPr>
              <a:t>triển</a:t>
            </a:r>
            <a:r>
              <a:rPr lang="en-US" sz="3200" dirty="0">
                <a:solidFill>
                  <a:srgbClr val="000000"/>
                </a:solidFill>
                <a:latin typeface="Tomorrow"/>
              </a:rPr>
              <a:t> </a:t>
            </a:r>
            <a:r>
              <a:rPr lang="en-US" sz="3200" dirty="0" err="1">
                <a:solidFill>
                  <a:srgbClr val="000000"/>
                </a:solidFill>
                <a:latin typeface="Tomorrow"/>
              </a:rPr>
              <a:t>trong</a:t>
            </a:r>
            <a:r>
              <a:rPr lang="en-US" sz="3200" dirty="0">
                <a:solidFill>
                  <a:srgbClr val="000000"/>
                </a:solidFill>
                <a:latin typeface="Tomorrow"/>
              </a:rPr>
              <a:t> </a:t>
            </a:r>
            <a:r>
              <a:rPr lang="en-US" sz="3200" dirty="0" err="1">
                <a:solidFill>
                  <a:srgbClr val="000000"/>
                </a:solidFill>
                <a:latin typeface="Tomorrow"/>
              </a:rPr>
              <a:t>tương</a:t>
            </a:r>
            <a:r>
              <a:rPr lang="en-US" sz="3200" dirty="0">
                <a:solidFill>
                  <a:srgbClr val="000000"/>
                </a:solidFill>
                <a:latin typeface="Tomorrow"/>
              </a:rPr>
              <a:t> </a:t>
            </a:r>
            <a:r>
              <a:rPr lang="en-US" sz="3200" dirty="0" err="1">
                <a:solidFill>
                  <a:srgbClr val="000000"/>
                </a:solidFill>
                <a:latin typeface="Tomorrow"/>
              </a:rPr>
              <a:t>lai</a:t>
            </a:r>
            <a:endParaRPr lang="en-US" sz="3200" dirty="0">
              <a:solidFill>
                <a:srgbClr val="000000"/>
              </a:solidFill>
              <a:latin typeface="Garet 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sp>
        <p:nvSpPr>
          <p:cNvPr id="2" name="Freeform 2"/>
          <p:cNvSpPr/>
          <p:nvPr/>
        </p:nvSpPr>
        <p:spPr>
          <a:xfrm>
            <a:off x="-2761177" y="6336597"/>
            <a:ext cx="6015894" cy="5319938"/>
          </a:xfrm>
          <a:custGeom>
            <a:avLst/>
            <a:gdLst/>
            <a:ahLst/>
            <a:cxnLst/>
            <a:rect l="l" t="t" r="r" b="b"/>
            <a:pathLst>
              <a:path w="6015894" h="5319938">
                <a:moveTo>
                  <a:pt x="0" y="0"/>
                </a:moveTo>
                <a:lnTo>
                  <a:pt x="6015894" y="0"/>
                </a:lnTo>
                <a:lnTo>
                  <a:pt x="6015894" y="5319938"/>
                </a:lnTo>
                <a:lnTo>
                  <a:pt x="0" y="53199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0" y="351365"/>
            <a:ext cx="5961141" cy="2113495"/>
          </a:xfrm>
          <a:custGeom>
            <a:avLst/>
            <a:gdLst/>
            <a:ahLst/>
            <a:cxnLst/>
            <a:rect l="l" t="t" r="r" b="b"/>
            <a:pathLst>
              <a:path w="5961141" h="2113495">
                <a:moveTo>
                  <a:pt x="0" y="0"/>
                </a:moveTo>
                <a:lnTo>
                  <a:pt x="5961141" y="0"/>
                </a:lnTo>
                <a:lnTo>
                  <a:pt x="5961141" y="2113495"/>
                </a:lnTo>
                <a:lnTo>
                  <a:pt x="0" y="211349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5261981" y="-769745"/>
            <a:ext cx="5420032" cy="5114540"/>
          </a:xfrm>
          <a:custGeom>
            <a:avLst/>
            <a:gdLst/>
            <a:ahLst/>
            <a:cxnLst/>
            <a:rect l="l" t="t" r="r" b="b"/>
            <a:pathLst>
              <a:path w="5420032" h="5114540">
                <a:moveTo>
                  <a:pt x="0" y="0"/>
                </a:moveTo>
                <a:lnTo>
                  <a:pt x="5420032" y="0"/>
                </a:lnTo>
                <a:lnTo>
                  <a:pt x="5420032" y="5114540"/>
                </a:lnTo>
                <a:lnTo>
                  <a:pt x="0" y="511454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5" name="Group 5"/>
          <p:cNvGrpSpPr/>
          <p:nvPr/>
        </p:nvGrpSpPr>
        <p:grpSpPr>
          <a:xfrm>
            <a:off x="-1188662" y="3724920"/>
            <a:ext cx="1896900" cy="2554923"/>
            <a:chOff x="0" y="0"/>
            <a:chExt cx="499595" cy="672901"/>
          </a:xfrm>
        </p:grpSpPr>
        <p:sp>
          <p:nvSpPr>
            <p:cNvPr id="6" name="Freeform 6"/>
            <p:cNvSpPr/>
            <p:nvPr/>
          </p:nvSpPr>
          <p:spPr>
            <a:xfrm>
              <a:off x="0" y="0"/>
              <a:ext cx="499595" cy="672901"/>
            </a:xfrm>
            <a:custGeom>
              <a:avLst/>
              <a:gdLst/>
              <a:ahLst/>
              <a:cxnLst/>
              <a:rect l="l" t="t" r="r" b="b"/>
              <a:pathLst>
                <a:path w="499595" h="672901">
                  <a:moveTo>
                    <a:pt x="0" y="0"/>
                  </a:moveTo>
                  <a:lnTo>
                    <a:pt x="499595" y="0"/>
                  </a:lnTo>
                  <a:lnTo>
                    <a:pt x="499595" y="672901"/>
                  </a:lnTo>
                  <a:lnTo>
                    <a:pt x="0" y="672901"/>
                  </a:lnTo>
                  <a:close/>
                </a:path>
              </a:pathLst>
            </a:custGeom>
            <a:solidFill>
              <a:srgbClr val="9F9F9F"/>
            </a:solidFill>
          </p:spPr>
        </p:sp>
        <p:sp>
          <p:nvSpPr>
            <p:cNvPr id="7" name="TextBox 7"/>
            <p:cNvSpPr txBox="1"/>
            <p:nvPr/>
          </p:nvSpPr>
          <p:spPr>
            <a:xfrm>
              <a:off x="0" y="-38100"/>
              <a:ext cx="499595" cy="711001"/>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10980410" y="-1685680"/>
            <a:ext cx="1896900" cy="2554923"/>
            <a:chOff x="0" y="0"/>
            <a:chExt cx="499595" cy="672901"/>
          </a:xfrm>
        </p:grpSpPr>
        <p:sp>
          <p:nvSpPr>
            <p:cNvPr id="9" name="Freeform 9"/>
            <p:cNvSpPr/>
            <p:nvPr/>
          </p:nvSpPr>
          <p:spPr>
            <a:xfrm>
              <a:off x="0" y="0"/>
              <a:ext cx="499595" cy="672901"/>
            </a:xfrm>
            <a:custGeom>
              <a:avLst/>
              <a:gdLst/>
              <a:ahLst/>
              <a:cxnLst/>
              <a:rect l="l" t="t" r="r" b="b"/>
              <a:pathLst>
                <a:path w="499595" h="672901">
                  <a:moveTo>
                    <a:pt x="0" y="0"/>
                  </a:moveTo>
                  <a:lnTo>
                    <a:pt x="499595" y="0"/>
                  </a:lnTo>
                  <a:lnTo>
                    <a:pt x="499595" y="672901"/>
                  </a:lnTo>
                  <a:lnTo>
                    <a:pt x="0" y="672901"/>
                  </a:lnTo>
                  <a:close/>
                </a:path>
              </a:pathLst>
            </a:custGeom>
            <a:solidFill>
              <a:srgbClr val="9F9F9F"/>
            </a:solidFill>
          </p:spPr>
        </p:sp>
        <p:sp>
          <p:nvSpPr>
            <p:cNvPr id="10" name="TextBox 10"/>
            <p:cNvSpPr txBox="1"/>
            <p:nvPr/>
          </p:nvSpPr>
          <p:spPr>
            <a:xfrm>
              <a:off x="0" y="-38100"/>
              <a:ext cx="499595" cy="711001"/>
            </a:xfrm>
            <a:prstGeom prst="rect">
              <a:avLst/>
            </a:prstGeom>
          </p:spPr>
          <p:txBody>
            <a:bodyPr lIns="50800" tIns="50800" rIns="50800" bIns="50800" rtlCol="0" anchor="ctr"/>
            <a:lstStyle/>
            <a:p>
              <a:pPr algn="ctr">
                <a:lnSpc>
                  <a:spcPts val="3359"/>
                </a:lnSpc>
              </a:pPr>
              <a:endParaRPr/>
            </a:p>
          </p:txBody>
        </p:sp>
      </p:grpSp>
      <p:sp>
        <p:nvSpPr>
          <p:cNvPr id="11" name="TextBox 11"/>
          <p:cNvSpPr txBox="1"/>
          <p:nvPr/>
        </p:nvSpPr>
        <p:spPr>
          <a:xfrm>
            <a:off x="248881" y="0"/>
            <a:ext cx="5665370" cy="1114425"/>
          </a:xfrm>
          <a:prstGeom prst="rect">
            <a:avLst/>
          </a:prstGeom>
        </p:spPr>
        <p:txBody>
          <a:bodyPr lIns="0" tIns="0" rIns="0" bIns="0" rtlCol="0" anchor="t">
            <a:spAutoFit/>
          </a:bodyPr>
          <a:lstStyle/>
          <a:p>
            <a:pPr>
              <a:lnSpc>
                <a:spcPts val="8796"/>
              </a:lnSpc>
            </a:pPr>
            <a:r>
              <a:rPr lang="en-US" sz="7330" spc="219">
                <a:solidFill>
                  <a:srgbClr val="000000"/>
                </a:solidFill>
                <a:latin typeface="Clear Sans Bold"/>
              </a:rPr>
              <a:t>2. Kết quả</a:t>
            </a:r>
          </a:p>
        </p:txBody>
      </p:sp>
      <p:grpSp>
        <p:nvGrpSpPr>
          <p:cNvPr id="12" name="Group 12"/>
          <p:cNvGrpSpPr/>
          <p:nvPr/>
        </p:nvGrpSpPr>
        <p:grpSpPr>
          <a:xfrm>
            <a:off x="15642070" y="8948363"/>
            <a:ext cx="1896900" cy="619874"/>
            <a:chOff x="0" y="0"/>
            <a:chExt cx="499595" cy="163259"/>
          </a:xfrm>
        </p:grpSpPr>
        <p:sp>
          <p:nvSpPr>
            <p:cNvPr id="13" name="Freeform 13"/>
            <p:cNvSpPr/>
            <p:nvPr/>
          </p:nvSpPr>
          <p:spPr>
            <a:xfrm>
              <a:off x="0" y="0"/>
              <a:ext cx="499595" cy="163259"/>
            </a:xfrm>
            <a:custGeom>
              <a:avLst/>
              <a:gdLst/>
              <a:ahLst/>
              <a:cxnLst/>
              <a:rect l="l" t="t" r="r" b="b"/>
              <a:pathLst>
                <a:path w="499595" h="163259">
                  <a:moveTo>
                    <a:pt x="0" y="0"/>
                  </a:moveTo>
                  <a:lnTo>
                    <a:pt x="499595" y="0"/>
                  </a:lnTo>
                  <a:lnTo>
                    <a:pt x="499595" y="163259"/>
                  </a:lnTo>
                  <a:lnTo>
                    <a:pt x="0" y="163259"/>
                  </a:lnTo>
                  <a:close/>
                </a:path>
              </a:pathLst>
            </a:custGeom>
            <a:solidFill>
              <a:srgbClr val="9F9F9F"/>
            </a:solidFill>
          </p:spPr>
        </p:sp>
        <p:sp>
          <p:nvSpPr>
            <p:cNvPr id="14" name="TextBox 14"/>
            <p:cNvSpPr txBox="1"/>
            <p:nvPr/>
          </p:nvSpPr>
          <p:spPr>
            <a:xfrm>
              <a:off x="0" y="-38100"/>
              <a:ext cx="499595" cy="201359"/>
            </a:xfrm>
            <a:prstGeom prst="rect">
              <a:avLst/>
            </a:prstGeom>
          </p:spPr>
          <p:txBody>
            <a:bodyPr lIns="50800" tIns="50800" rIns="50800" bIns="50800" rtlCol="0" anchor="ctr"/>
            <a:lstStyle/>
            <a:p>
              <a:pPr algn="ctr">
                <a:lnSpc>
                  <a:spcPts val="3359"/>
                </a:lnSpc>
              </a:pPr>
              <a:endParaRPr/>
            </a:p>
          </p:txBody>
        </p:sp>
      </p:grpSp>
      <p:sp>
        <p:nvSpPr>
          <p:cNvPr id="15" name="TextBox 15"/>
          <p:cNvSpPr txBox="1"/>
          <p:nvPr/>
        </p:nvSpPr>
        <p:spPr>
          <a:xfrm>
            <a:off x="13214828" y="566737"/>
            <a:ext cx="4626039" cy="790575"/>
          </a:xfrm>
          <a:prstGeom prst="rect">
            <a:avLst/>
          </a:prstGeom>
        </p:spPr>
        <p:txBody>
          <a:bodyPr lIns="0" tIns="0" rIns="0" bIns="0" rtlCol="0" anchor="t">
            <a:spAutoFit/>
          </a:bodyPr>
          <a:lstStyle/>
          <a:p>
            <a:pPr>
              <a:lnSpc>
                <a:spcPts val="6359"/>
              </a:lnSpc>
            </a:pPr>
            <a:r>
              <a:rPr lang="en-US" sz="5299" spc="158">
                <a:solidFill>
                  <a:srgbClr val="000000"/>
                </a:solidFill>
                <a:latin typeface="Montserrat Bold"/>
              </a:rPr>
              <a:t>Sàn UPCOM</a:t>
            </a:r>
          </a:p>
        </p:txBody>
      </p:sp>
      <p:sp>
        <p:nvSpPr>
          <p:cNvPr id="16" name="TextBox 16"/>
          <p:cNvSpPr txBox="1"/>
          <p:nvPr/>
        </p:nvSpPr>
        <p:spPr>
          <a:xfrm>
            <a:off x="1964457" y="2126237"/>
            <a:ext cx="6015894" cy="5871992"/>
          </a:xfrm>
          <a:prstGeom prst="rect">
            <a:avLst/>
          </a:prstGeom>
        </p:spPr>
        <p:txBody>
          <a:bodyPr wrap="square" lIns="0" tIns="0" rIns="0" bIns="0" rtlCol="0" anchor="t">
            <a:spAutoFit/>
          </a:bodyPr>
          <a:lstStyle/>
          <a:p>
            <a:pPr algn="ctr">
              <a:lnSpc>
                <a:spcPts val="4560"/>
              </a:lnSpc>
              <a:spcBef>
                <a:spcPct val="0"/>
              </a:spcBef>
            </a:pPr>
            <a:r>
              <a:rPr lang="en-US" sz="3800" spc="114" dirty="0">
                <a:solidFill>
                  <a:srgbClr val="000000"/>
                </a:solidFill>
                <a:latin typeface="Montserrat"/>
              </a:rPr>
              <a:t>AAS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-7.29%</a:t>
            </a:r>
          </a:p>
          <a:p>
            <a:pPr algn="ctr">
              <a:lnSpc>
                <a:spcPts val="4560"/>
              </a:lnSpc>
              <a:spcBef>
                <a:spcPct val="0"/>
              </a:spcBef>
            </a:pPr>
            <a:r>
              <a:rPr lang="en-US" sz="3800" spc="114" dirty="0">
                <a:solidFill>
                  <a:srgbClr val="000000"/>
                </a:solidFill>
                <a:latin typeface="Montserrat"/>
              </a:rPr>
              <a:t>ABB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-4.94%</a:t>
            </a:r>
          </a:p>
          <a:p>
            <a:pPr algn="ctr">
              <a:lnSpc>
                <a:spcPts val="4560"/>
              </a:lnSpc>
              <a:spcBef>
                <a:spcPct val="0"/>
              </a:spcBef>
            </a:pPr>
            <a:r>
              <a:rPr lang="en-US" sz="3800" spc="114" dirty="0">
                <a:solidFill>
                  <a:srgbClr val="000000"/>
                </a:solidFill>
                <a:latin typeface="Montserrat"/>
              </a:rPr>
              <a:t>ACV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-1.42%</a:t>
            </a:r>
          </a:p>
          <a:p>
            <a:pPr algn="ctr">
              <a:lnSpc>
                <a:spcPts val="4560"/>
              </a:lnSpc>
              <a:spcBef>
                <a:spcPct val="0"/>
              </a:spcBef>
            </a:pPr>
            <a:r>
              <a:rPr lang="en-US" sz="3800" spc="114" dirty="0">
                <a:solidFill>
                  <a:srgbClr val="000000"/>
                </a:solidFill>
                <a:latin typeface="Montserrat"/>
              </a:rPr>
              <a:t>BSR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3.1%</a:t>
            </a:r>
          </a:p>
          <a:p>
            <a:pPr algn="ctr">
              <a:lnSpc>
                <a:spcPts val="4560"/>
              </a:lnSpc>
              <a:spcBef>
                <a:spcPct val="0"/>
              </a:spcBef>
            </a:pPr>
            <a:r>
              <a:rPr lang="en-US" sz="3800" spc="114" dirty="0">
                <a:solidFill>
                  <a:srgbClr val="000000"/>
                </a:solidFill>
                <a:latin typeface="Montserrat"/>
              </a:rPr>
              <a:t>BVB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-0.01%</a:t>
            </a:r>
          </a:p>
          <a:p>
            <a:pPr algn="ctr">
              <a:lnSpc>
                <a:spcPts val="4560"/>
              </a:lnSpc>
              <a:spcBef>
                <a:spcPct val="0"/>
              </a:spcBef>
            </a:pPr>
            <a:r>
              <a:rPr lang="en-US" sz="3800" spc="114" dirty="0">
                <a:solidFill>
                  <a:srgbClr val="000000"/>
                </a:solidFill>
                <a:latin typeface="Montserrat"/>
              </a:rPr>
              <a:t>C4G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-1.72%</a:t>
            </a:r>
          </a:p>
          <a:p>
            <a:pPr algn="ctr">
              <a:lnSpc>
                <a:spcPts val="4560"/>
              </a:lnSpc>
              <a:spcBef>
                <a:spcPct val="0"/>
              </a:spcBef>
            </a:pPr>
            <a:r>
              <a:rPr lang="en-US" sz="3800" spc="114" dirty="0">
                <a:solidFill>
                  <a:srgbClr val="000000"/>
                </a:solidFill>
                <a:latin typeface="Montserrat"/>
              </a:rPr>
              <a:t>DDV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7.56%</a:t>
            </a:r>
          </a:p>
          <a:p>
            <a:pPr algn="ctr">
              <a:lnSpc>
                <a:spcPts val="4560"/>
              </a:lnSpc>
              <a:spcBef>
                <a:spcPct val="0"/>
              </a:spcBef>
            </a:pPr>
            <a:r>
              <a:rPr lang="en-US" sz="3800" spc="114" dirty="0">
                <a:solidFill>
                  <a:srgbClr val="000000"/>
                </a:solidFill>
                <a:latin typeface="Montserrat"/>
              </a:rPr>
              <a:t>DRI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-2.46%</a:t>
            </a:r>
          </a:p>
          <a:p>
            <a:pPr algn="ctr">
              <a:lnSpc>
                <a:spcPts val="4560"/>
              </a:lnSpc>
              <a:spcBef>
                <a:spcPct val="0"/>
              </a:spcBef>
            </a:pPr>
            <a:r>
              <a:rPr lang="en-US" sz="3800" spc="114" dirty="0">
                <a:solidFill>
                  <a:srgbClr val="000000"/>
                </a:solidFill>
                <a:latin typeface="Montserrat"/>
              </a:rPr>
              <a:t>MCH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-0.21%</a:t>
            </a:r>
          </a:p>
          <a:p>
            <a:pPr algn="ctr">
              <a:lnSpc>
                <a:spcPts val="4560"/>
              </a:lnSpc>
              <a:spcBef>
                <a:spcPct val="0"/>
              </a:spcBef>
            </a:pPr>
            <a:r>
              <a:rPr lang="en-US" sz="3800" spc="114" dirty="0">
                <a:solidFill>
                  <a:srgbClr val="000000"/>
                </a:solidFill>
                <a:latin typeface="Montserrat"/>
              </a:rPr>
              <a:t>NAB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2.52%</a:t>
            </a:r>
          </a:p>
        </p:txBody>
      </p:sp>
      <p:sp>
        <p:nvSpPr>
          <p:cNvPr id="17" name="TextBox 17"/>
          <p:cNvSpPr txBox="1"/>
          <p:nvPr/>
        </p:nvSpPr>
        <p:spPr>
          <a:xfrm>
            <a:off x="10367945" y="2126237"/>
            <a:ext cx="5955598" cy="5282087"/>
          </a:xfrm>
          <a:prstGeom prst="rect">
            <a:avLst/>
          </a:prstGeom>
        </p:spPr>
        <p:txBody>
          <a:bodyPr wrap="square" lIns="0" tIns="0" rIns="0" bIns="0" rtlCol="0" anchor="t">
            <a:spAutoFit/>
          </a:bodyPr>
          <a:lstStyle/>
          <a:p>
            <a:pPr algn="ctr">
              <a:lnSpc>
                <a:spcPts val="4560"/>
              </a:lnSpc>
              <a:spcBef>
                <a:spcPct val="0"/>
              </a:spcBef>
            </a:pPr>
            <a:r>
              <a:rPr lang="en-US" sz="3800" spc="114" dirty="0">
                <a:solidFill>
                  <a:srgbClr val="000000"/>
                </a:solidFill>
                <a:latin typeface="Montserrat"/>
              </a:rPr>
              <a:t>PVP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7.75%</a:t>
            </a:r>
          </a:p>
          <a:p>
            <a:pPr algn="ctr">
              <a:lnSpc>
                <a:spcPts val="4560"/>
              </a:lnSpc>
              <a:spcBef>
                <a:spcPct val="0"/>
              </a:spcBef>
            </a:pPr>
            <a:r>
              <a:rPr lang="en-US" sz="3800" spc="114" dirty="0">
                <a:solidFill>
                  <a:srgbClr val="000000"/>
                </a:solidFill>
                <a:latin typeface="Montserrat"/>
              </a:rPr>
              <a:t>QNS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5.27%</a:t>
            </a:r>
          </a:p>
          <a:p>
            <a:pPr algn="ctr">
              <a:lnSpc>
                <a:spcPts val="4560"/>
              </a:lnSpc>
              <a:spcBef>
                <a:spcPct val="0"/>
              </a:spcBef>
            </a:pPr>
            <a:r>
              <a:rPr lang="en-US" sz="3800" spc="114" dirty="0">
                <a:solidFill>
                  <a:srgbClr val="000000"/>
                </a:solidFill>
                <a:latin typeface="Montserrat"/>
              </a:rPr>
              <a:t>SBS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-7.39%</a:t>
            </a:r>
          </a:p>
          <a:p>
            <a:pPr algn="ctr">
              <a:lnSpc>
                <a:spcPts val="4560"/>
              </a:lnSpc>
              <a:spcBef>
                <a:spcPct val="0"/>
              </a:spcBef>
            </a:pPr>
            <a:r>
              <a:rPr lang="en-US" sz="3800" spc="114" dirty="0">
                <a:solidFill>
                  <a:srgbClr val="000000"/>
                </a:solidFill>
                <a:latin typeface="Montserrat"/>
              </a:rPr>
              <a:t>SIP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-5.37%</a:t>
            </a:r>
          </a:p>
          <a:p>
            <a:pPr algn="ctr">
              <a:lnSpc>
                <a:spcPts val="4560"/>
              </a:lnSpc>
              <a:spcBef>
                <a:spcPct val="0"/>
              </a:spcBef>
            </a:pPr>
            <a:r>
              <a:rPr lang="en-US" sz="3800" spc="114" dirty="0">
                <a:solidFill>
                  <a:srgbClr val="000000"/>
                </a:solidFill>
                <a:latin typeface="Montserrat"/>
              </a:rPr>
              <a:t>VAB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2.44%</a:t>
            </a:r>
          </a:p>
          <a:p>
            <a:pPr algn="ctr">
              <a:lnSpc>
                <a:spcPts val="4560"/>
              </a:lnSpc>
              <a:spcBef>
                <a:spcPct val="0"/>
              </a:spcBef>
            </a:pPr>
            <a:r>
              <a:rPr lang="en-US" sz="3800" spc="114" dirty="0">
                <a:solidFill>
                  <a:srgbClr val="000000"/>
                </a:solidFill>
                <a:latin typeface="Montserrat"/>
              </a:rPr>
              <a:t>VEA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0.55%</a:t>
            </a:r>
          </a:p>
          <a:p>
            <a:pPr algn="ctr">
              <a:lnSpc>
                <a:spcPts val="4560"/>
              </a:lnSpc>
              <a:spcBef>
                <a:spcPct val="0"/>
              </a:spcBef>
            </a:pPr>
            <a:r>
              <a:rPr lang="en-US" sz="3800" spc="114" dirty="0">
                <a:solidFill>
                  <a:srgbClr val="000000"/>
                </a:solidFill>
                <a:latin typeface="Montserrat"/>
              </a:rPr>
              <a:t>VFS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4.77%</a:t>
            </a:r>
          </a:p>
          <a:p>
            <a:pPr algn="ctr">
              <a:lnSpc>
                <a:spcPts val="4560"/>
              </a:lnSpc>
              <a:spcBef>
                <a:spcPct val="0"/>
              </a:spcBef>
            </a:pPr>
            <a:r>
              <a:rPr lang="en-US" sz="3800" spc="114" dirty="0">
                <a:solidFill>
                  <a:srgbClr val="000000"/>
                </a:solidFill>
                <a:latin typeface="Montserrat"/>
              </a:rPr>
              <a:t>VGI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9.64%</a:t>
            </a:r>
          </a:p>
          <a:p>
            <a:pPr algn="ctr">
              <a:lnSpc>
                <a:spcPts val="4560"/>
              </a:lnSpc>
              <a:spcBef>
                <a:spcPct val="0"/>
              </a:spcBef>
            </a:pPr>
            <a:r>
              <a:rPr lang="en-US" sz="3800" spc="114" dirty="0">
                <a:solidFill>
                  <a:srgbClr val="000000"/>
                </a:solidFill>
                <a:latin typeface="Montserrat"/>
              </a:rPr>
              <a:t>VTP </a:t>
            </a:r>
            <a:r>
              <a:rPr lang="en-US" sz="3800" spc="114" dirty="0" err="1">
                <a:solidFill>
                  <a:srgbClr val="000000"/>
                </a:solidFill>
                <a:latin typeface="Montserrat"/>
              </a:rPr>
              <a:t>Lợi</a:t>
            </a:r>
            <a:r>
              <a:rPr lang="en-US" sz="3800" spc="114" dirty="0">
                <a:solidFill>
                  <a:srgbClr val="000000"/>
                </a:solidFill>
                <a:latin typeface="Montserrat"/>
              </a:rPr>
              <a:t> </a:t>
            </a:r>
            <a:r>
              <a:rPr lang="en-US" sz="3800" spc="114" dirty="0" err="1">
                <a:solidFill>
                  <a:srgbClr val="000000"/>
                </a:solidFill>
                <a:latin typeface="Montserrat"/>
              </a:rPr>
              <a:t>nhuận</a:t>
            </a:r>
            <a:r>
              <a:rPr lang="en-US" sz="3800" spc="114" dirty="0">
                <a:solidFill>
                  <a:srgbClr val="000000"/>
                </a:solidFill>
                <a:latin typeface="Montserrat"/>
              </a:rPr>
              <a:t>: -10.13%</a:t>
            </a:r>
          </a:p>
        </p:txBody>
      </p:sp>
      <p:sp>
        <p:nvSpPr>
          <p:cNvPr id="18" name="TextBox 18"/>
          <p:cNvSpPr txBox="1"/>
          <p:nvPr/>
        </p:nvSpPr>
        <p:spPr>
          <a:xfrm>
            <a:off x="2918023" y="8146037"/>
            <a:ext cx="12451954" cy="1114425"/>
          </a:xfrm>
          <a:prstGeom prst="rect">
            <a:avLst/>
          </a:prstGeom>
        </p:spPr>
        <p:txBody>
          <a:bodyPr lIns="0" tIns="0" rIns="0" bIns="0" rtlCol="0" anchor="t">
            <a:spAutoFit/>
          </a:bodyPr>
          <a:lstStyle/>
          <a:p>
            <a:pPr algn="ctr">
              <a:lnSpc>
                <a:spcPts val="8796"/>
              </a:lnSpc>
              <a:spcBef>
                <a:spcPct val="0"/>
              </a:spcBef>
            </a:pPr>
            <a:r>
              <a:rPr lang="en-US" sz="7330" spc="219">
                <a:solidFill>
                  <a:srgbClr val="000000"/>
                </a:solidFill>
                <a:latin typeface="Montserrat Bold"/>
              </a:rPr>
              <a:t>Tổng lợi nhuận: </a:t>
            </a:r>
            <a:r>
              <a:rPr lang="en-US" sz="7330" spc="219">
                <a:solidFill>
                  <a:srgbClr val="13BB1A"/>
                </a:solidFill>
                <a:latin typeface="Montserrat Bold"/>
              </a:rPr>
              <a:t>2.6605%</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sp>
        <p:nvSpPr>
          <p:cNvPr id="2" name="Freeform 2"/>
          <p:cNvSpPr/>
          <p:nvPr/>
        </p:nvSpPr>
        <p:spPr>
          <a:xfrm>
            <a:off x="-2761177" y="6336597"/>
            <a:ext cx="6015894" cy="5319938"/>
          </a:xfrm>
          <a:custGeom>
            <a:avLst/>
            <a:gdLst/>
            <a:ahLst/>
            <a:cxnLst/>
            <a:rect l="l" t="t" r="r" b="b"/>
            <a:pathLst>
              <a:path w="6015894" h="5319938">
                <a:moveTo>
                  <a:pt x="0" y="0"/>
                </a:moveTo>
                <a:lnTo>
                  <a:pt x="6015894" y="0"/>
                </a:lnTo>
                <a:lnTo>
                  <a:pt x="6015894" y="5319938"/>
                </a:lnTo>
                <a:lnTo>
                  <a:pt x="0" y="53199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0" y="351365"/>
            <a:ext cx="5961141" cy="2113495"/>
          </a:xfrm>
          <a:custGeom>
            <a:avLst/>
            <a:gdLst/>
            <a:ahLst/>
            <a:cxnLst/>
            <a:rect l="l" t="t" r="r" b="b"/>
            <a:pathLst>
              <a:path w="5961141" h="2113495">
                <a:moveTo>
                  <a:pt x="0" y="0"/>
                </a:moveTo>
                <a:lnTo>
                  <a:pt x="5961141" y="0"/>
                </a:lnTo>
                <a:lnTo>
                  <a:pt x="5961141" y="2113495"/>
                </a:lnTo>
                <a:lnTo>
                  <a:pt x="0" y="211349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5261981" y="-769745"/>
            <a:ext cx="5420032" cy="5114540"/>
          </a:xfrm>
          <a:custGeom>
            <a:avLst/>
            <a:gdLst/>
            <a:ahLst/>
            <a:cxnLst/>
            <a:rect l="l" t="t" r="r" b="b"/>
            <a:pathLst>
              <a:path w="5420032" h="5114540">
                <a:moveTo>
                  <a:pt x="0" y="0"/>
                </a:moveTo>
                <a:lnTo>
                  <a:pt x="5420032" y="0"/>
                </a:lnTo>
                <a:lnTo>
                  <a:pt x="5420032" y="5114540"/>
                </a:lnTo>
                <a:lnTo>
                  <a:pt x="0" y="511454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5" name="Group 5"/>
          <p:cNvGrpSpPr/>
          <p:nvPr/>
        </p:nvGrpSpPr>
        <p:grpSpPr>
          <a:xfrm>
            <a:off x="-1188662" y="3724920"/>
            <a:ext cx="1896900" cy="2554923"/>
            <a:chOff x="0" y="0"/>
            <a:chExt cx="499595" cy="672901"/>
          </a:xfrm>
        </p:grpSpPr>
        <p:sp>
          <p:nvSpPr>
            <p:cNvPr id="6" name="Freeform 6"/>
            <p:cNvSpPr/>
            <p:nvPr/>
          </p:nvSpPr>
          <p:spPr>
            <a:xfrm>
              <a:off x="0" y="0"/>
              <a:ext cx="499595" cy="672901"/>
            </a:xfrm>
            <a:custGeom>
              <a:avLst/>
              <a:gdLst/>
              <a:ahLst/>
              <a:cxnLst/>
              <a:rect l="l" t="t" r="r" b="b"/>
              <a:pathLst>
                <a:path w="499595" h="672901">
                  <a:moveTo>
                    <a:pt x="0" y="0"/>
                  </a:moveTo>
                  <a:lnTo>
                    <a:pt x="499595" y="0"/>
                  </a:lnTo>
                  <a:lnTo>
                    <a:pt x="499595" y="672901"/>
                  </a:lnTo>
                  <a:lnTo>
                    <a:pt x="0" y="672901"/>
                  </a:lnTo>
                  <a:close/>
                </a:path>
              </a:pathLst>
            </a:custGeom>
            <a:solidFill>
              <a:srgbClr val="9F9F9F"/>
            </a:solidFill>
          </p:spPr>
        </p:sp>
        <p:sp>
          <p:nvSpPr>
            <p:cNvPr id="7" name="TextBox 7"/>
            <p:cNvSpPr txBox="1"/>
            <p:nvPr/>
          </p:nvSpPr>
          <p:spPr>
            <a:xfrm>
              <a:off x="0" y="-38100"/>
              <a:ext cx="499595" cy="711001"/>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10980410" y="-1685680"/>
            <a:ext cx="1896900" cy="2554923"/>
            <a:chOff x="0" y="0"/>
            <a:chExt cx="499595" cy="672901"/>
          </a:xfrm>
        </p:grpSpPr>
        <p:sp>
          <p:nvSpPr>
            <p:cNvPr id="9" name="Freeform 9"/>
            <p:cNvSpPr/>
            <p:nvPr/>
          </p:nvSpPr>
          <p:spPr>
            <a:xfrm>
              <a:off x="0" y="0"/>
              <a:ext cx="499595" cy="672901"/>
            </a:xfrm>
            <a:custGeom>
              <a:avLst/>
              <a:gdLst/>
              <a:ahLst/>
              <a:cxnLst/>
              <a:rect l="l" t="t" r="r" b="b"/>
              <a:pathLst>
                <a:path w="499595" h="672901">
                  <a:moveTo>
                    <a:pt x="0" y="0"/>
                  </a:moveTo>
                  <a:lnTo>
                    <a:pt x="499595" y="0"/>
                  </a:lnTo>
                  <a:lnTo>
                    <a:pt x="499595" y="672901"/>
                  </a:lnTo>
                  <a:lnTo>
                    <a:pt x="0" y="672901"/>
                  </a:lnTo>
                  <a:close/>
                </a:path>
              </a:pathLst>
            </a:custGeom>
            <a:solidFill>
              <a:srgbClr val="9F9F9F"/>
            </a:solidFill>
          </p:spPr>
        </p:sp>
        <p:sp>
          <p:nvSpPr>
            <p:cNvPr id="10" name="TextBox 10"/>
            <p:cNvSpPr txBox="1"/>
            <p:nvPr/>
          </p:nvSpPr>
          <p:spPr>
            <a:xfrm>
              <a:off x="0" y="-38100"/>
              <a:ext cx="499595" cy="711001"/>
            </a:xfrm>
            <a:prstGeom prst="rect">
              <a:avLst/>
            </a:prstGeom>
          </p:spPr>
          <p:txBody>
            <a:bodyPr lIns="50800" tIns="50800" rIns="50800" bIns="50800" rtlCol="0" anchor="ctr"/>
            <a:lstStyle/>
            <a:p>
              <a:pPr algn="ctr">
                <a:lnSpc>
                  <a:spcPts val="3359"/>
                </a:lnSpc>
              </a:pPr>
              <a:endParaRPr/>
            </a:p>
          </p:txBody>
        </p:sp>
      </p:grpSp>
      <p:sp>
        <p:nvSpPr>
          <p:cNvPr id="11" name="TextBox 11"/>
          <p:cNvSpPr txBox="1"/>
          <p:nvPr/>
        </p:nvSpPr>
        <p:spPr>
          <a:xfrm>
            <a:off x="248881" y="0"/>
            <a:ext cx="5665370" cy="1114425"/>
          </a:xfrm>
          <a:prstGeom prst="rect">
            <a:avLst/>
          </a:prstGeom>
        </p:spPr>
        <p:txBody>
          <a:bodyPr lIns="0" tIns="0" rIns="0" bIns="0" rtlCol="0" anchor="t">
            <a:spAutoFit/>
          </a:bodyPr>
          <a:lstStyle/>
          <a:p>
            <a:pPr>
              <a:lnSpc>
                <a:spcPts val="8796"/>
              </a:lnSpc>
            </a:pPr>
            <a:r>
              <a:rPr lang="en-US" sz="7330" spc="219">
                <a:solidFill>
                  <a:srgbClr val="000000"/>
                </a:solidFill>
                <a:latin typeface="Clear Sans Bold"/>
              </a:rPr>
              <a:t>2. Kết quả</a:t>
            </a:r>
          </a:p>
        </p:txBody>
      </p:sp>
      <p:grpSp>
        <p:nvGrpSpPr>
          <p:cNvPr id="12" name="Group 12"/>
          <p:cNvGrpSpPr/>
          <p:nvPr/>
        </p:nvGrpSpPr>
        <p:grpSpPr>
          <a:xfrm>
            <a:off x="15642070" y="8948363"/>
            <a:ext cx="1896900" cy="619874"/>
            <a:chOff x="0" y="0"/>
            <a:chExt cx="499595" cy="163259"/>
          </a:xfrm>
        </p:grpSpPr>
        <p:sp>
          <p:nvSpPr>
            <p:cNvPr id="13" name="Freeform 13"/>
            <p:cNvSpPr/>
            <p:nvPr/>
          </p:nvSpPr>
          <p:spPr>
            <a:xfrm>
              <a:off x="0" y="0"/>
              <a:ext cx="499595" cy="163259"/>
            </a:xfrm>
            <a:custGeom>
              <a:avLst/>
              <a:gdLst/>
              <a:ahLst/>
              <a:cxnLst/>
              <a:rect l="l" t="t" r="r" b="b"/>
              <a:pathLst>
                <a:path w="499595" h="163259">
                  <a:moveTo>
                    <a:pt x="0" y="0"/>
                  </a:moveTo>
                  <a:lnTo>
                    <a:pt x="499595" y="0"/>
                  </a:lnTo>
                  <a:lnTo>
                    <a:pt x="499595" y="163259"/>
                  </a:lnTo>
                  <a:lnTo>
                    <a:pt x="0" y="163259"/>
                  </a:lnTo>
                  <a:close/>
                </a:path>
              </a:pathLst>
            </a:custGeom>
            <a:solidFill>
              <a:srgbClr val="9F9F9F"/>
            </a:solidFill>
          </p:spPr>
        </p:sp>
        <p:sp>
          <p:nvSpPr>
            <p:cNvPr id="14" name="TextBox 14"/>
            <p:cNvSpPr txBox="1"/>
            <p:nvPr/>
          </p:nvSpPr>
          <p:spPr>
            <a:xfrm>
              <a:off x="0" y="-38100"/>
              <a:ext cx="499595" cy="201359"/>
            </a:xfrm>
            <a:prstGeom prst="rect">
              <a:avLst/>
            </a:prstGeom>
          </p:spPr>
          <p:txBody>
            <a:bodyPr lIns="50800" tIns="50800" rIns="50800" bIns="50800" rtlCol="0" anchor="ctr"/>
            <a:lstStyle/>
            <a:p>
              <a:pPr algn="ctr">
                <a:lnSpc>
                  <a:spcPts val="3359"/>
                </a:lnSpc>
              </a:pPr>
              <a:endParaRPr/>
            </a:p>
          </p:txBody>
        </p:sp>
      </p:grpSp>
      <p:sp>
        <p:nvSpPr>
          <p:cNvPr id="15" name="TextBox 15"/>
          <p:cNvSpPr txBox="1"/>
          <p:nvPr/>
        </p:nvSpPr>
        <p:spPr>
          <a:xfrm>
            <a:off x="1238592" y="1573722"/>
            <a:ext cx="15810817" cy="762000"/>
          </a:xfrm>
          <a:prstGeom prst="rect">
            <a:avLst/>
          </a:prstGeom>
        </p:spPr>
        <p:txBody>
          <a:bodyPr lIns="0" tIns="0" rIns="0" bIns="0" rtlCol="0" anchor="t">
            <a:spAutoFit/>
          </a:bodyPr>
          <a:lstStyle/>
          <a:p>
            <a:pPr algn="ctr">
              <a:lnSpc>
                <a:spcPts val="6000"/>
              </a:lnSpc>
              <a:spcBef>
                <a:spcPct val="0"/>
              </a:spcBef>
            </a:pPr>
            <a:r>
              <a:rPr lang="en-US" sz="5000" spc="150">
                <a:solidFill>
                  <a:srgbClr val="000000"/>
                </a:solidFill>
                <a:latin typeface="Montserrat Bold"/>
              </a:rPr>
              <a:t>Nhận xét:</a:t>
            </a:r>
          </a:p>
        </p:txBody>
      </p:sp>
      <p:sp>
        <p:nvSpPr>
          <p:cNvPr id="16" name="TextBox 16"/>
          <p:cNvSpPr txBox="1"/>
          <p:nvPr/>
        </p:nvSpPr>
        <p:spPr>
          <a:xfrm>
            <a:off x="1238592" y="5690110"/>
            <a:ext cx="15810817" cy="762000"/>
          </a:xfrm>
          <a:prstGeom prst="rect">
            <a:avLst/>
          </a:prstGeom>
        </p:spPr>
        <p:txBody>
          <a:bodyPr lIns="0" tIns="0" rIns="0" bIns="0" rtlCol="0" anchor="t">
            <a:spAutoFit/>
          </a:bodyPr>
          <a:lstStyle/>
          <a:p>
            <a:pPr algn="ctr">
              <a:lnSpc>
                <a:spcPts val="6000"/>
              </a:lnSpc>
              <a:spcBef>
                <a:spcPct val="0"/>
              </a:spcBef>
            </a:pPr>
            <a:r>
              <a:rPr lang="en-US" sz="5000" spc="150">
                <a:solidFill>
                  <a:srgbClr val="000000"/>
                </a:solidFill>
                <a:latin typeface="Montserrat Bold"/>
              </a:rPr>
              <a:t>Kết luận: </a:t>
            </a:r>
          </a:p>
        </p:txBody>
      </p:sp>
      <p:sp>
        <p:nvSpPr>
          <p:cNvPr id="17" name="TextBox 17"/>
          <p:cNvSpPr txBox="1"/>
          <p:nvPr/>
        </p:nvSpPr>
        <p:spPr>
          <a:xfrm>
            <a:off x="1028700" y="2740535"/>
            <a:ext cx="14095563" cy="1749425"/>
          </a:xfrm>
          <a:prstGeom prst="rect">
            <a:avLst/>
          </a:prstGeom>
        </p:spPr>
        <p:txBody>
          <a:bodyPr lIns="0" tIns="0" rIns="0" bIns="0" rtlCol="0" anchor="t">
            <a:spAutoFit/>
          </a:bodyPr>
          <a:lstStyle/>
          <a:p>
            <a:pPr marL="1079501" lvl="1" indent="-539750" algn="just">
              <a:lnSpc>
                <a:spcPts val="7000"/>
              </a:lnSpc>
              <a:buFont typeface="Arial"/>
              <a:buChar char="•"/>
            </a:pPr>
            <a:r>
              <a:rPr lang="en-US" sz="5000" spc="165">
                <a:solidFill>
                  <a:srgbClr val="000000"/>
                </a:solidFill>
                <a:latin typeface="Clear Sans"/>
              </a:rPr>
              <a:t>Thể hiện tốt đối với sàn HOSE và HNX</a:t>
            </a:r>
          </a:p>
          <a:p>
            <a:pPr marL="1079501" lvl="1" indent="-539750" algn="just">
              <a:lnSpc>
                <a:spcPts val="7000"/>
              </a:lnSpc>
              <a:buFont typeface="Arial"/>
              <a:buChar char="•"/>
            </a:pPr>
            <a:r>
              <a:rPr lang="en-US" sz="5000" spc="165">
                <a:solidFill>
                  <a:srgbClr val="000000"/>
                </a:solidFill>
                <a:latin typeface="Clear Sans"/>
              </a:rPr>
              <a:t>Hạn chế với sàn UPCOM</a:t>
            </a:r>
          </a:p>
        </p:txBody>
      </p:sp>
      <p:sp>
        <p:nvSpPr>
          <p:cNvPr id="18" name="TextBox 18"/>
          <p:cNvSpPr txBox="1"/>
          <p:nvPr/>
        </p:nvSpPr>
        <p:spPr>
          <a:xfrm>
            <a:off x="1028700" y="6665345"/>
            <a:ext cx="15693666" cy="2635250"/>
          </a:xfrm>
          <a:prstGeom prst="rect">
            <a:avLst/>
          </a:prstGeom>
        </p:spPr>
        <p:txBody>
          <a:bodyPr lIns="0" tIns="0" rIns="0" bIns="0" rtlCol="0" anchor="t">
            <a:spAutoFit/>
          </a:bodyPr>
          <a:lstStyle/>
          <a:p>
            <a:pPr marL="1079501" lvl="1" indent="-539750" algn="just">
              <a:lnSpc>
                <a:spcPts val="7000"/>
              </a:lnSpc>
              <a:buFont typeface="Arial"/>
              <a:buChar char="•"/>
            </a:pPr>
            <a:r>
              <a:rPr lang="en-US" sz="5000" spc="165">
                <a:solidFill>
                  <a:srgbClr val="000000"/>
                </a:solidFill>
                <a:latin typeface="Clear Sans"/>
              </a:rPr>
              <a:t>Lợi nhuận tốt</a:t>
            </a:r>
          </a:p>
          <a:p>
            <a:pPr marL="1079501" lvl="1" indent="-539750" algn="just">
              <a:lnSpc>
                <a:spcPts val="7000"/>
              </a:lnSpc>
              <a:buFont typeface="Arial"/>
              <a:buChar char="•"/>
            </a:pPr>
            <a:r>
              <a:rPr lang="en-US" sz="5000" spc="165">
                <a:solidFill>
                  <a:srgbClr val="000000"/>
                </a:solidFill>
                <a:latin typeface="Clear Sans"/>
              </a:rPr>
              <a:t>Cần xem xét rủi ro cháy tài khoản</a:t>
            </a:r>
          </a:p>
          <a:p>
            <a:pPr marL="1079501" lvl="1" indent="-539750" algn="just">
              <a:lnSpc>
                <a:spcPts val="7000"/>
              </a:lnSpc>
              <a:buFont typeface="Arial"/>
              <a:buChar char="•"/>
            </a:pPr>
            <a:r>
              <a:rPr lang="en-US" sz="5000" spc="165">
                <a:solidFill>
                  <a:srgbClr val="000000"/>
                </a:solidFill>
                <a:latin typeface="Clear Sans"/>
              </a:rPr>
              <a:t>Backtest liên tục và đa dạng khung thời gian</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grpSp>
        <p:nvGrpSpPr>
          <p:cNvPr id="2" name="Group 2"/>
          <p:cNvGrpSpPr/>
          <p:nvPr/>
        </p:nvGrpSpPr>
        <p:grpSpPr>
          <a:xfrm>
            <a:off x="-608531" y="514350"/>
            <a:ext cx="1192202" cy="9258300"/>
            <a:chOff x="0" y="0"/>
            <a:chExt cx="313995" cy="2438400"/>
          </a:xfrm>
        </p:grpSpPr>
        <p:sp>
          <p:nvSpPr>
            <p:cNvPr id="3" name="Freeform 3"/>
            <p:cNvSpPr/>
            <p:nvPr/>
          </p:nvSpPr>
          <p:spPr>
            <a:xfrm>
              <a:off x="0" y="0"/>
              <a:ext cx="313995" cy="2438400"/>
            </a:xfrm>
            <a:custGeom>
              <a:avLst/>
              <a:gdLst/>
              <a:ahLst/>
              <a:cxnLst/>
              <a:rect l="l" t="t" r="r" b="b"/>
              <a:pathLst>
                <a:path w="313995" h="2438400">
                  <a:moveTo>
                    <a:pt x="0" y="0"/>
                  </a:moveTo>
                  <a:lnTo>
                    <a:pt x="313995" y="0"/>
                  </a:lnTo>
                  <a:lnTo>
                    <a:pt x="313995" y="2438400"/>
                  </a:lnTo>
                  <a:lnTo>
                    <a:pt x="0" y="2438400"/>
                  </a:lnTo>
                  <a:close/>
                </a:path>
              </a:pathLst>
            </a:custGeom>
            <a:solidFill>
              <a:srgbClr val="9F9F9F"/>
            </a:solidFill>
          </p:spPr>
        </p:sp>
        <p:sp>
          <p:nvSpPr>
            <p:cNvPr id="4" name="TextBox 4"/>
            <p:cNvSpPr txBox="1"/>
            <p:nvPr/>
          </p:nvSpPr>
          <p:spPr>
            <a:xfrm>
              <a:off x="0" y="-38100"/>
              <a:ext cx="313995" cy="2476500"/>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17704329" y="514350"/>
            <a:ext cx="1192202" cy="9258300"/>
            <a:chOff x="0" y="0"/>
            <a:chExt cx="313995" cy="2438400"/>
          </a:xfrm>
        </p:grpSpPr>
        <p:sp>
          <p:nvSpPr>
            <p:cNvPr id="6" name="Freeform 6"/>
            <p:cNvSpPr/>
            <p:nvPr/>
          </p:nvSpPr>
          <p:spPr>
            <a:xfrm>
              <a:off x="0" y="0"/>
              <a:ext cx="313995" cy="2438400"/>
            </a:xfrm>
            <a:custGeom>
              <a:avLst/>
              <a:gdLst/>
              <a:ahLst/>
              <a:cxnLst/>
              <a:rect l="l" t="t" r="r" b="b"/>
              <a:pathLst>
                <a:path w="313995" h="2438400">
                  <a:moveTo>
                    <a:pt x="0" y="0"/>
                  </a:moveTo>
                  <a:lnTo>
                    <a:pt x="313995" y="0"/>
                  </a:lnTo>
                  <a:lnTo>
                    <a:pt x="313995" y="2438400"/>
                  </a:lnTo>
                  <a:lnTo>
                    <a:pt x="0" y="2438400"/>
                  </a:lnTo>
                  <a:close/>
                </a:path>
              </a:pathLst>
            </a:custGeom>
            <a:solidFill>
              <a:srgbClr val="9F9F9F"/>
            </a:solidFill>
          </p:spPr>
        </p:sp>
        <p:sp>
          <p:nvSpPr>
            <p:cNvPr id="7" name="TextBox 7"/>
            <p:cNvSpPr txBox="1"/>
            <p:nvPr/>
          </p:nvSpPr>
          <p:spPr>
            <a:xfrm>
              <a:off x="0" y="-38100"/>
              <a:ext cx="313995" cy="2476500"/>
            </a:xfrm>
            <a:prstGeom prst="rect">
              <a:avLst/>
            </a:prstGeom>
          </p:spPr>
          <p:txBody>
            <a:bodyPr lIns="50800" tIns="50800" rIns="50800" bIns="50800" rtlCol="0" anchor="ctr"/>
            <a:lstStyle/>
            <a:p>
              <a:pPr algn="ctr">
                <a:lnSpc>
                  <a:spcPts val="3359"/>
                </a:lnSpc>
              </a:pPr>
              <a:endParaRPr/>
            </a:p>
          </p:txBody>
        </p:sp>
      </p:grpSp>
      <p:sp>
        <p:nvSpPr>
          <p:cNvPr id="8" name="Freeform 8"/>
          <p:cNvSpPr/>
          <p:nvPr/>
        </p:nvSpPr>
        <p:spPr>
          <a:xfrm>
            <a:off x="5667966" y="1452830"/>
            <a:ext cx="11047505" cy="11752664"/>
          </a:xfrm>
          <a:custGeom>
            <a:avLst/>
            <a:gdLst/>
            <a:ahLst/>
            <a:cxnLst/>
            <a:rect l="l" t="t" r="r" b="b"/>
            <a:pathLst>
              <a:path w="11047505" h="11752664">
                <a:moveTo>
                  <a:pt x="0" y="0"/>
                </a:moveTo>
                <a:lnTo>
                  <a:pt x="11047505" y="0"/>
                </a:lnTo>
                <a:lnTo>
                  <a:pt x="11047505" y="11752665"/>
                </a:lnTo>
                <a:lnTo>
                  <a:pt x="0" y="117526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TextBox 9"/>
          <p:cNvSpPr txBox="1"/>
          <p:nvPr/>
        </p:nvSpPr>
        <p:spPr>
          <a:xfrm>
            <a:off x="861365" y="5840091"/>
            <a:ext cx="12296647" cy="2806694"/>
          </a:xfrm>
          <a:prstGeom prst="rect">
            <a:avLst/>
          </a:prstGeom>
        </p:spPr>
        <p:txBody>
          <a:bodyPr lIns="0" tIns="0" rIns="0" bIns="0" rtlCol="0" anchor="t">
            <a:spAutoFit/>
          </a:bodyPr>
          <a:lstStyle/>
          <a:p>
            <a:pPr algn="ctr">
              <a:lnSpc>
                <a:spcPts val="11200"/>
              </a:lnSpc>
            </a:pPr>
            <a:r>
              <a:rPr lang="en-US" sz="8000" dirty="0">
                <a:solidFill>
                  <a:srgbClr val="000000"/>
                </a:solidFill>
                <a:latin typeface="Tomorrow"/>
              </a:rPr>
              <a:t> IV. </a:t>
            </a:r>
            <a:r>
              <a:rPr lang="en-US" sz="8000" dirty="0" err="1">
                <a:solidFill>
                  <a:srgbClr val="000000"/>
                </a:solidFill>
                <a:latin typeface="Tomorrow"/>
              </a:rPr>
              <a:t>Tính</a:t>
            </a:r>
            <a:r>
              <a:rPr lang="en-US" sz="8000" dirty="0">
                <a:solidFill>
                  <a:srgbClr val="000000"/>
                </a:solidFill>
                <a:latin typeface="Tomorrow"/>
              </a:rPr>
              <a:t> </a:t>
            </a:r>
            <a:r>
              <a:rPr lang="en-US" sz="8000" dirty="0" err="1">
                <a:solidFill>
                  <a:srgbClr val="000000"/>
                </a:solidFill>
                <a:latin typeface="Tomorrow"/>
              </a:rPr>
              <a:t>ứng</a:t>
            </a:r>
            <a:r>
              <a:rPr lang="en-US" sz="8000" dirty="0">
                <a:solidFill>
                  <a:srgbClr val="000000"/>
                </a:solidFill>
                <a:latin typeface="Tomorrow"/>
              </a:rPr>
              <a:t> </a:t>
            </a:r>
            <a:r>
              <a:rPr lang="en-US" sz="8000" dirty="0" err="1">
                <a:solidFill>
                  <a:srgbClr val="000000"/>
                </a:solidFill>
                <a:latin typeface="Tomorrow"/>
              </a:rPr>
              <a:t>dụng</a:t>
            </a:r>
            <a:r>
              <a:rPr lang="en-US" sz="8000" dirty="0">
                <a:solidFill>
                  <a:srgbClr val="000000"/>
                </a:solidFill>
                <a:latin typeface="Tomorrow"/>
              </a:rPr>
              <a:t> </a:t>
            </a:r>
            <a:r>
              <a:rPr lang="en-US" sz="8000" dirty="0" err="1">
                <a:solidFill>
                  <a:srgbClr val="000000"/>
                </a:solidFill>
                <a:latin typeface="Tomorrow"/>
              </a:rPr>
              <a:t>và</a:t>
            </a:r>
            <a:r>
              <a:rPr lang="en-US" sz="8000" dirty="0">
                <a:solidFill>
                  <a:srgbClr val="000000"/>
                </a:solidFill>
                <a:latin typeface="Tomorrow"/>
              </a:rPr>
              <a:t> </a:t>
            </a:r>
            <a:r>
              <a:rPr lang="en-US" sz="8000" dirty="0" err="1">
                <a:solidFill>
                  <a:srgbClr val="000000"/>
                </a:solidFill>
                <a:latin typeface="Tomorrow"/>
              </a:rPr>
              <a:t>phát</a:t>
            </a:r>
            <a:r>
              <a:rPr lang="en-US" sz="8000" dirty="0">
                <a:solidFill>
                  <a:srgbClr val="000000"/>
                </a:solidFill>
                <a:latin typeface="Tomorrow"/>
              </a:rPr>
              <a:t> </a:t>
            </a:r>
            <a:r>
              <a:rPr lang="en-US" sz="8000" dirty="0" err="1">
                <a:solidFill>
                  <a:srgbClr val="000000"/>
                </a:solidFill>
                <a:latin typeface="Tomorrow"/>
              </a:rPr>
              <a:t>triển</a:t>
            </a:r>
            <a:r>
              <a:rPr lang="en-US" sz="8000" dirty="0">
                <a:solidFill>
                  <a:srgbClr val="000000"/>
                </a:solidFill>
                <a:latin typeface="Tomorrow"/>
              </a:rPr>
              <a:t> </a:t>
            </a:r>
            <a:r>
              <a:rPr lang="en-US" sz="8000" dirty="0" err="1">
                <a:solidFill>
                  <a:srgbClr val="000000"/>
                </a:solidFill>
                <a:latin typeface="Tomorrow"/>
              </a:rPr>
              <a:t>trong</a:t>
            </a:r>
            <a:r>
              <a:rPr lang="en-US" sz="8000" dirty="0">
                <a:solidFill>
                  <a:srgbClr val="000000"/>
                </a:solidFill>
                <a:latin typeface="Tomorrow"/>
              </a:rPr>
              <a:t> </a:t>
            </a:r>
            <a:r>
              <a:rPr lang="en-US" sz="8000" dirty="0" err="1">
                <a:solidFill>
                  <a:srgbClr val="000000"/>
                </a:solidFill>
                <a:latin typeface="Tomorrow"/>
              </a:rPr>
              <a:t>tương</a:t>
            </a:r>
            <a:r>
              <a:rPr lang="en-US" sz="8000" dirty="0">
                <a:solidFill>
                  <a:srgbClr val="000000"/>
                </a:solidFill>
                <a:latin typeface="Tomorrow"/>
              </a:rPr>
              <a:t> </a:t>
            </a:r>
            <a:r>
              <a:rPr lang="en-US" sz="8000" dirty="0" err="1">
                <a:solidFill>
                  <a:srgbClr val="000000"/>
                </a:solidFill>
                <a:latin typeface="Tomorrow"/>
              </a:rPr>
              <a:t>lai</a:t>
            </a:r>
            <a:endParaRPr lang="en-US" sz="8000" dirty="0">
              <a:solidFill>
                <a:srgbClr val="000000"/>
              </a:solidFill>
              <a:latin typeface="Tomorrow"/>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sp>
        <p:nvSpPr>
          <p:cNvPr id="2" name="Freeform 2"/>
          <p:cNvSpPr/>
          <p:nvPr/>
        </p:nvSpPr>
        <p:spPr>
          <a:xfrm>
            <a:off x="-145116" y="1041495"/>
            <a:ext cx="3134903" cy="9269874"/>
          </a:xfrm>
          <a:custGeom>
            <a:avLst/>
            <a:gdLst/>
            <a:ahLst/>
            <a:cxnLst/>
            <a:rect l="l" t="t" r="r" b="b"/>
            <a:pathLst>
              <a:path w="3134903" h="9269874">
                <a:moveTo>
                  <a:pt x="0" y="0"/>
                </a:moveTo>
                <a:lnTo>
                  <a:pt x="3134903" y="0"/>
                </a:lnTo>
                <a:lnTo>
                  <a:pt x="3134903" y="9269874"/>
                </a:lnTo>
                <a:lnTo>
                  <a:pt x="0" y="926987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5400000">
            <a:off x="14136914" y="2867534"/>
            <a:ext cx="3594688" cy="3248291"/>
          </a:xfrm>
          <a:custGeom>
            <a:avLst/>
            <a:gdLst/>
            <a:ahLst/>
            <a:cxnLst/>
            <a:rect l="l" t="t" r="r" b="b"/>
            <a:pathLst>
              <a:path w="3594688" h="3248291">
                <a:moveTo>
                  <a:pt x="0" y="0"/>
                </a:moveTo>
                <a:lnTo>
                  <a:pt x="3594688" y="0"/>
                </a:lnTo>
                <a:lnTo>
                  <a:pt x="3594688" y="3248291"/>
                </a:lnTo>
                <a:lnTo>
                  <a:pt x="0" y="324829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4" name="Group 4"/>
          <p:cNvGrpSpPr/>
          <p:nvPr/>
        </p:nvGrpSpPr>
        <p:grpSpPr>
          <a:xfrm>
            <a:off x="393823" y="-108701"/>
            <a:ext cx="13771428" cy="2274803"/>
            <a:chOff x="0" y="0"/>
            <a:chExt cx="18361904" cy="3033071"/>
          </a:xfrm>
        </p:grpSpPr>
        <p:sp>
          <p:nvSpPr>
            <p:cNvPr id="5" name="Freeform 5"/>
            <p:cNvSpPr/>
            <p:nvPr/>
          </p:nvSpPr>
          <p:spPr>
            <a:xfrm>
              <a:off x="11319584" y="0"/>
              <a:ext cx="7042319" cy="1331639"/>
            </a:xfrm>
            <a:custGeom>
              <a:avLst/>
              <a:gdLst/>
              <a:ahLst/>
              <a:cxnLst/>
              <a:rect l="l" t="t" r="r" b="b"/>
              <a:pathLst>
                <a:path w="7042319" h="1331639">
                  <a:moveTo>
                    <a:pt x="0" y="0"/>
                  </a:moveTo>
                  <a:lnTo>
                    <a:pt x="7042320" y="0"/>
                  </a:lnTo>
                  <a:lnTo>
                    <a:pt x="7042320" y="1331639"/>
                  </a:lnTo>
                  <a:lnTo>
                    <a:pt x="0" y="133163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6" name="Group 6"/>
            <p:cNvGrpSpPr/>
            <p:nvPr/>
          </p:nvGrpSpPr>
          <p:grpSpPr>
            <a:xfrm>
              <a:off x="933342" y="1171703"/>
              <a:ext cx="11838173" cy="1861368"/>
              <a:chOff x="0" y="0"/>
              <a:chExt cx="2338405" cy="367678"/>
            </a:xfrm>
          </p:grpSpPr>
          <p:sp>
            <p:nvSpPr>
              <p:cNvPr id="7" name="Freeform 7"/>
              <p:cNvSpPr/>
              <p:nvPr/>
            </p:nvSpPr>
            <p:spPr>
              <a:xfrm>
                <a:off x="0" y="0"/>
                <a:ext cx="2338405" cy="367678"/>
              </a:xfrm>
              <a:custGeom>
                <a:avLst/>
                <a:gdLst/>
                <a:ahLst/>
                <a:cxnLst/>
                <a:rect l="l" t="t" r="r" b="b"/>
                <a:pathLst>
                  <a:path w="2338405" h="367678">
                    <a:moveTo>
                      <a:pt x="0" y="0"/>
                    </a:moveTo>
                    <a:lnTo>
                      <a:pt x="2338405" y="0"/>
                    </a:lnTo>
                    <a:lnTo>
                      <a:pt x="2338405" y="367678"/>
                    </a:lnTo>
                    <a:lnTo>
                      <a:pt x="0" y="367678"/>
                    </a:lnTo>
                    <a:close/>
                  </a:path>
                </a:pathLst>
              </a:custGeom>
              <a:solidFill>
                <a:srgbClr val="FFFFFF"/>
              </a:solidFill>
            </p:spPr>
          </p:sp>
          <p:sp>
            <p:nvSpPr>
              <p:cNvPr id="8" name="TextBox 8"/>
              <p:cNvSpPr txBox="1"/>
              <p:nvPr/>
            </p:nvSpPr>
            <p:spPr>
              <a:xfrm>
                <a:off x="0" y="-38100"/>
                <a:ext cx="2338405" cy="405778"/>
              </a:xfrm>
              <a:prstGeom prst="rect">
                <a:avLst/>
              </a:prstGeom>
            </p:spPr>
            <p:txBody>
              <a:bodyPr lIns="50800" tIns="50800" rIns="50800" bIns="50800" rtlCol="0" anchor="ctr"/>
              <a:lstStyle/>
              <a:p>
                <a:pPr algn="ctr">
                  <a:lnSpc>
                    <a:spcPts val="3359"/>
                  </a:lnSpc>
                </a:pPr>
                <a:endParaRPr/>
              </a:p>
            </p:txBody>
          </p:sp>
        </p:grpSp>
        <p:grpSp>
          <p:nvGrpSpPr>
            <p:cNvPr id="9" name="Group 9"/>
            <p:cNvGrpSpPr/>
            <p:nvPr/>
          </p:nvGrpSpPr>
          <p:grpSpPr>
            <a:xfrm>
              <a:off x="0" y="665819"/>
              <a:ext cx="11838173" cy="1861368"/>
              <a:chOff x="0" y="0"/>
              <a:chExt cx="2338405" cy="367678"/>
            </a:xfrm>
          </p:grpSpPr>
          <p:sp>
            <p:nvSpPr>
              <p:cNvPr id="10" name="Freeform 10"/>
              <p:cNvSpPr/>
              <p:nvPr/>
            </p:nvSpPr>
            <p:spPr>
              <a:xfrm>
                <a:off x="0" y="0"/>
                <a:ext cx="2338405" cy="367678"/>
              </a:xfrm>
              <a:custGeom>
                <a:avLst/>
                <a:gdLst/>
                <a:ahLst/>
                <a:cxnLst/>
                <a:rect l="l" t="t" r="r" b="b"/>
                <a:pathLst>
                  <a:path w="2338405" h="367678">
                    <a:moveTo>
                      <a:pt x="0" y="0"/>
                    </a:moveTo>
                    <a:lnTo>
                      <a:pt x="2338405" y="0"/>
                    </a:lnTo>
                    <a:lnTo>
                      <a:pt x="2338405" y="367678"/>
                    </a:lnTo>
                    <a:lnTo>
                      <a:pt x="0" y="367678"/>
                    </a:lnTo>
                    <a:close/>
                  </a:path>
                </a:pathLst>
              </a:custGeom>
              <a:solidFill>
                <a:srgbClr val="9F9F9F"/>
              </a:solidFill>
            </p:spPr>
          </p:sp>
          <p:sp>
            <p:nvSpPr>
              <p:cNvPr id="11" name="TextBox 11"/>
              <p:cNvSpPr txBox="1"/>
              <p:nvPr/>
            </p:nvSpPr>
            <p:spPr>
              <a:xfrm>
                <a:off x="0" y="-38100"/>
                <a:ext cx="2338405" cy="405778"/>
              </a:xfrm>
              <a:prstGeom prst="rect">
                <a:avLst/>
              </a:prstGeom>
            </p:spPr>
            <p:txBody>
              <a:bodyPr lIns="50800" tIns="50800" rIns="50800" bIns="50800" rtlCol="0" anchor="ctr"/>
              <a:lstStyle/>
              <a:p>
                <a:pPr algn="ctr">
                  <a:lnSpc>
                    <a:spcPts val="3359"/>
                  </a:lnSpc>
                </a:pPr>
                <a:endParaRPr/>
              </a:p>
            </p:txBody>
          </p:sp>
        </p:grpSp>
        <p:sp>
          <p:nvSpPr>
            <p:cNvPr id="12" name="TextBox 12"/>
            <p:cNvSpPr txBox="1"/>
            <p:nvPr/>
          </p:nvSpPr>
          <p:spPr>
            <a:xfrm>
              <a:off x="315574" y="953159"/>
              <a:ext cx="12391216" cy="1173692"/>
            </a:xfrm>
            <a:prstGeom prst="rect">
              <a:avLst/>
            </a:prstGeom>
          </p:spPr>
          <p:txBody>
            <a:bodyPr lIns="0" tIns="0" rIns="0" bIns="0" rtlCol="0" anchor="t">
              <a:spAutoFit/>
            </a:bodyPr>
            <a:lstStyle/>
            <a:p>
              <a:pPr>
                <a:lnSpc>
                  <a:spcPts val="7000"/>
                </a:lnSpc>
              </a:pPr>
              <a:r>
                <a:rPr lang="en-US" sz="5000" dirty="0">
                  <a:solidFill>
                    <a:srgbClr val="000000"/>
                  </a:solidFill>
                  <a:latin typeface="Telegraf Bold"/>
                </a:rPr>
                <a:t>1. </a:t>
              </a:r>
              <a:r>
                <a:rPr lang="en-US" sz="5000" dirty="0" err="1">
                  <a:solidFill>
                    <a:srgbClr val="000000"/>
                  </a:solidFill>
                  <a:latin typeface="Telegraf Bold"/>
                </a:rPr>
                <a:t>Tính</a:t>
              </a:r>
              <a:r>
                <a:rPr lang="en-US" sz="5000" dirty="0">
                  <a:solidFill>
                    <a:srgbClr val="000000"/>
                  </a:solidFill>
                  <a:latin typeface="Telegraf Bold"/>
                </a:rPr>
                <a:t> </a:t>
              </a:r>
              <a:r>
                <a:rPr lang="en-US" sz="5000" dirty="0" err="1">
                  <a:solidFill>
                    <a:srgbClr val="000000"/>
                  </a:solidFill>
                  <a:latin typeface="Telegraf Bold"/>
                </a:rPr>
                <a:t>ứng</a:t>
              </a:r>
              <a:r>
                <a:rPr lang="en-US" sz="5000" dirty="0">
                  <a:solidFill>
                    <a:srgbClr val="000000"/>
                  </a:solidFill>
                  <a:latin typeface="Telegraf Bold"/>
                </a:rPr>
                <a:t> </a:t>
              </a:r>
              <a:r>
                <a:rPr lang="en-US" sz="5000" dirty="0" err="1">
                  <a:solidFill>
                    <a:srgbClr val="000000"/>
                  </a:solidFill>
                  <a:latin typeface="Telegraf Bold"/>
                </a:rPr>
                <a:t>dụng</a:t>
              </a:r>
              <a:endParaRPr lang="en-US" sz="5000" dirty="0">
                <a:solidFill>
                  <a:srgbClr val="000000"/>
                </a:solidFill>
                <a:latin typeface="Telegraf Bold"/>
              </a:endParaRPr>
            </a:p>
          </p:txBody>
        </p:sp>
      </p:grpSp>
      <p:grpSp>
        <p:nvGrpSpPr>
          <p:cNvPr id="13" name="Group 13"/>
          <p:cNvGrpSpPr/>
          <p:nvPr/>
        </p:nvGrpSpPr>
        <p:grpSpPr>
          <a:xfrm>
            <a:off x="1847157" y="2928638"/>
            <a:ext cx="13627002" cy="619272"/>
            <a:chOff x="0" y="248724"/>
            <a:chExt cx="18169336" cy="825696"/>
          </a:xfrm>
        </p:grpSpPr>
        <p:sp>
          <p:nvSpPr>
            <p:cNvPr id="14" name="TextBox 14"/>
            <p:cNvSpPr txBox="1"/>
            <p:nvPr/>
          </p:nvSpPr>
          <p:spPr>
            <a:xfrm>
              <a:off x="890105" y="248724"/>
              <a:ext cx="17279231" cy="825696"/>
            </a:xfrm>
            <a:prstGeom prst="rect">
              <a:avLst/>
            </a:prstGeom>
          </p:spPr>
          <p:txBody>
            <a:bodyPr lIns="0" tIns="0" rIns="0" bIns="0" rtlCol="0" anchor="t">
              <a:spAutoFit/>
            </a:bodyPr>
            <a:lstStyle/>
            <a:p>
              <a:pPr>
                <a:lnSpc>
                  <a:spcPts val="5250"/>
                </a:lnSpc>
              </a:pPr>
              <a:r>
                <a:rPr lang="en-US" sz="3500" spc="175" dirty="0" err="1">
                  <a:solidFill>
                    <a:srgbClr val="000000"/>
                  </a:solidFill>
                  <a:latin typeface="Clear Sans"/>
                </a:rPr>
                <a:t>Xử</a:t>
              </a:r>
              <a:r>
                <a:rPr lang="en-US" sz="3500" spc="175" dirty="0">
                  <a:solidFill>
                    <a:srgbClr val="000000"/>
                  </a:solidFill>
                  <a:latin typeface="Clear Sans"/>
                </a:rPr>
                <a:t> </a:t>
              </a:r>
              <a:r>
                <a:rPr lang="en-US" sz="3500" spc="175" dirty="0" err="1">
                  <a:solidFill>
                    <a:srgbClr val="000000"/>
                  </a:solidFill>
                  <a:latin typeface="Clear Sans"/>
                </a:rPr>
                <a:t>lý</a:t>
              </a:r>
              <a:r>
                <a:rPr lang="en-US" sz="3500" spc="175" dirty="0">
                  <a:solidFill>
                    <a:srgbClr val="000000"/>
                  </a:solidFill>
                  <a:latin typeface="Clear Sans"/>
                </a:rPr>
                <a:t> </a:t>
              </a:r>
              <a:r>
                <a:rPr lang="en-US" sz="3500" spc="175" dirty="0" err="1">
                  <a:solidFill>
                    <a:srgbClr val="000000"/>
                  </a:solidFill>
                  <a:latin typeface="Clear Sans"/>
                </a:rPr>
                <a:t>dữ</a:t>
              </a:r>
              <a:r>
                <a:rPr lang="en-US" sz="3500" spc="175" dirty="0">
                  <a:solidFill>
                    <a:srgbClr val="000000"/>
                  </a:solidFill>
                  <a:latin typeface="Clear Sans"/>
                </a:rPr>
                <a:t> </a:t>
              </a:r>
              <a:r>
                <a:rPr lang="en-US" sz="3500" spc="175" dirty="0" err="1">
                  <a:solidFill>
                    <a:srgbClr val="000000"/>
                  </a:solidFill>
                  <a:latin typeface="Clear Sans"/>
                </a:rPr>
                <a:t>liệu</a:t>
              </a:r>
              <a:r>
                <a:rPr lang="en-US" sz="3500" spc="175" dirty="0">
                  <a:solidFill>
                    <a:srgbClr val="000000"/>
                  </a:solidFill>
                  <a:latin typeface="Clear Sans"/>
                </a:rPr>
                <a:t> </a:t>
              </a:r>
              <a:r>
                <a:rPr lang="en-US" sz="3500" spc="175" dirty="0" err="1">
                  <a:solidFill>
                    <a:srgbClr val="000000"/>
                  </a:solidFill>
                  <a:latin typeface="Clear Sans"/>
                </a:rPr>
                <a:t>nhanh</a:t>
              </a:r>
              <a:r>
                <a:rPr lang="en-US" sz="3500" spc="175" dirty="0">
                  <a:solidFill>
                    <a:srgbClr val="000000"/>
                  </a:solidFill>
                  <a:latin typeface="Clear Sans"/>
                </a:rPr>
                <a:t> </a:t>
              </a:r>
              <a:r>
                <a:rPr lang="en-US" sz="3500" spc="175" dirty="0" err="1">
                  <a:solidFill>
                    <a:srgbClr val="000000"/>
                  </a:solidFill>
                  <a:latin typeface="Clear Sans"/>
                </a:rPr>
                <a:t>chóng</a:t>
              </a:r>
              <a:r>
                <a:rPr lang="en-US" sz="3500" spc="175" dirty="0">
                  <a:solidFill>
                    <a:srgbClr val="000000"/>
                  </a:solidFill>
                  <a:latin typeface="Clear Sans"/>
                </a:rPr>
                <a:t> </a:t>
              </a:r>
              <a:r>
                <a:rPr lang="en-US" sz="3500" spc="175" dirty="0" err="1">
                  <a:solidFill>
                    <a:srgbClr val="000000"/>
                  </a:solidFill>
                  <a:latin typeface="Clear Sans"/>
                </a:rPr>
                <a:t>và</a:t>
              </a:r>
              <a:r>
                <a:rPr lang="en-US" sz="3500" spc="175" dirty="0">
                  <a:solidFill>
                    <a:srgbClr val="000000"/>
                  </a:solidFill>
                  <a:latin typeface="Clear Sans"/>
                </a:rPr>
                <a:t> </a:t>
              </a:r>
              <a:r>
                <a:rPr lang="en-US" sz="3500" spc="175" dirty="0" err="1">
                  <a:solidFill>
                    <a:srgbClr val="000000"/>
                  </a:solidFill>
                  <a:latin typeface="Clear Sans"/>
                </a:rPr>
                <a:t>chính</a:t>
              </a:r>
              <a:r>
                <a:rPr lang="en-US" sz="3500" spc="175" dirty="0">
                  <a:solidFill>
                    <a:srgbClr val="000000"/>
                  </a:solidFill>
                  <a:latin typeface="Clear Sans"/>
                </a:rPr>
                <a:t> </a:t>
              </a:r>
              <a:r>
                <a:rPr lang="en-US" sz="3500" spc="175" dirty="0" err="1">
                  <a:solidFill>
                    <a:srgbClr val="000000"/>
                  </a:solidFill>
                  <a:latin typeface="Clear Sans"/>
                </a:rPr>
                <a:t>xác</a:t>
              </a:r>
              <a:r>
                <a:rPr lang="en-US" sz="3500" spc="175" dirty="0">
                  <a:solidFill>
                    <a:srgbClr val="000000"/>
                  </a:solidFill>
                  <a:latin typeface="Clear Sans"/>
                </a:rPr>
                <a:t>, </a:t>
              </a:r>
              <a:r>
                <a:rPr lang="en-US" sz="3500" spc="175" dirty="0" err="1">
                  <a:solidFill>
                    <a:srgbClr val="000000"/>
                  </a:solidFill>
                  <a:latin typeface="Clear Sans"/>
                </a:rPr>
                <a:t>hạn</a:t>
              </a:r>
              <a:r>
                <a:rPr lang="en-US" sz="3500" spc="175" dirty="0">
                  <a:solidFill>
                    <a:srgbClr val="000000"/>
                  </a:solidFill>
                  <a:latin typeface="Clear Sans"/>
                </a:rPr>
                <a:t> </a:t>
              </a:r>
              <a:r>
                <a:rPr lang="en-US" sz="3500" spc="175" dirty="0" err="1">
                  <a:solidFill>
                    <a:srgbClr val="000000"/>
                  </a:solidFill>
                  <a:latin typeface="Clear Sans"/>
                </a:rPr>
                <a:t>chế</a:t>
              </a:r>
              <a:r>
                <a:rPr lang="en-US" sz="3500" spc="175" dirty="0">
                  <a:solidFill>
                    <a:srgbClr val="000000"/>
                  </a:solidFill>
                  <a:latin typeface="Clear Sans"/>
                </a:rPr>
                <a:t> </a:t>
              </a:r>
              <a:r>
                <a:rPr lang="en-US" sz="3500" spc="175" dirty="0" err="1">
                  <a:solidFill>
                    <a:srgbClr val="000000"/>
                  </a:solidFill>
                  <a:latin typeface="Clear Sans"/>
                </a:rPr>
                <a:t>sai</a:t>
              </a:r>
              <a:r>
                <a:rPr lang="en-US" sz="3500" spc="175" dirty="0">
                  <a:solidFill>
                    <a:srgbClr val="000000"/>
                  </a:solidFill>
                  <a:latin typeface="Clear Sans"/>
                </a:rPr>
                <a:t> </a:t>
              </a:r>
              <a:r>
                <a:rPr lang="en-US" sz="3500" spc="175" dirty="0" err="1">
                  <a:solidFill>
                    <a:srgbClr val="000000"/>
                  </a:solidFill>
                  <a:latin typeface="Clear Sans"/>
                </a:rPr>
                <a:t>sót</a:t>
              </a:r>
              <a:r>
                <a:rPr lang="en-US" sz="3500" spc="175" dirty="0">
                  <a:solidFill>
                    <a:srgbClr val="000000"/>
                  </a:solidFill>
                  <a:latin typeface="Clear Sans"/>
                </a:rPr>
                <a:t>.</a:t>
              </a:r>
            </a:p>
          </p:txBody>
        </p:sp>
        <p:grpSp>
          <p:nvGrpSpPr>
            <p:cNvPr id="15" name="Group 15"/>
            <p:cNvGrpSpPr/>
            <p:nvPr/>
          </p:nvGrpSpPr>
          <p:grpSpPr>
            <a:xfrm rot="-5400000">
              <a:off x="0" y="636168"/>
              <a:ext cx="381204" cy="381204"/>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17" name="TextBox 17"/>
              <p:cNvSpPr txBox="1"/>
              <p:nvPr/>
            </p:nvSpPr>
            <p:spPr>
              <a:xfrm>
                <a:off x="76200" y="57150"/>
                <a:ext cx="660400" cy="679450"/>
              </a:xfrm>
              <a:prstGeom prst="rect">
                <a:avLst/>
              </a:prstGeom>
            </p:spPr>
            <p:txBody>
              <a:bodyPr lIns="28285" tIns="28285" rIns="28285" bIns="28285" rtlCol="0" anchor="ctr"/>
              <a:lstStyle/>
              <a:p>
                <a:pPr algn="ctr">
                  <a:lnSpc>
                    <a:spcPts val="920"/>
                  </a:lnSpc>
                </a:pPr>
                <a:endParaRPr/>
              </a:p>
            </p:txBody>
          </p:sp>
        </p:grpSp>
      </p:grpSp>
      <p:grpSp>
        <p:nvGrpSpPr>
          <p:cNvPr id="18" name="Group 18"/>
          <p:cNvGrpSpPr/>
          <p:nvPr/>
        </p:nvGrpSpPr>
        <p:grpSpPr>
          <a:xfrm>
            <a:off x="1847157" y="4251223"/>
            <a:ext cx="13627002" cy="1200150"/>
            <a:chOff x="0" y="0"/>
            <a:chExt cx="18169336" cy="1600200"/>
          </a:xfrm>
        </p:grpSpPr>
        <p:sp>
          <p:nvSpPr>
            <p:cNvPr id="19" name="TextBox 19"/>
            <p:cNvSpPr txBox="1"/>
            <p:nvPr/>
          </p:nvSpPr>
          <p:spPr>
            <a:xfrm>
              <a:off x="890106" y="-104775"/>
              <a:ext cx="17279230" cy="1704975"/>
            </a:xfrm>
            <a:prstGeom prst="rect">
              <a:avLst/>
            </a:prstGeom>
          </p:spPr>
          <p:txBody>
            <a:bodyPr lIns="0" tIns="0" rIns="0" bIns="0" rtlCol="0" anchor="t">
              <a:spAutoFit/>
            </a:bodyPr>
            <a:lstStyle/>
            <a:p>
              <a:pPr>
                <a:lnSpc>
                  <a:spcPts val="5250"/>
                </a:lnSpc>
              </a:pPr>
              <a:r>
                <a:rPr lang="en-US" sz="3500" spc="175">
                  <a:solidFill>
                    <a:srgbClr val="000000"/>
                  </a:solidFill>
                  <a:latin typeface="Clear Sans"/>
                </a:rPr>
                <a:t>Khả năng thực hiện giao dịch lớn, hạn chế chênh lệch giữa các phân khúc thị trường.</a:t>
              </a:r>
            </a:p>
          </p:txBody>
        </p:sp>
        <p:grpSp>
          <p:nvGrpSpPr>
            <p:cNvPr id="20" name="Group 20"/>
            <p:cNvGrpSpPr/>
            <p:nvPr/>
          </p:nvGrpSpPr>
          <p:grpSpPr>
            <a:xfrm rot="-5400000">
              <a:off x="0" y="699023"/>
              <a:ext cx="381204" cy="381204"/>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22" name="TextBox 22"/>
              <p:cNvSpPr txBox="1"/>
              <p:nvPr/>
            </p:nvSpPr>
            <p:spPr>
              <a:xfrm>
                <a:off x="76200" y="57150"/>
                <a:ext cx="660400" cy="679450"/>
              </a:xfrm>
              <a:prstGeom prst="rect">
                <a:avLst/>
              </a:prstGeom>
            </p:spPr>
            <p:txBody>
              <a:bodyPr lIns="28285" tIns="28285" rIns="28285" bIns="28285" rtlCol="0" anchor="ctr"/>
              <a:lstStyle/>
              <a:p>
                <a:pPr algn="ctr">
                  <a:lnSpc>
                    <a:spcPts val="920"/>
                  </a:lnSpc>
                </a:pPr>
                <a:endParaRPr/>
              </a:p>
            </p:txBody>
          </p:sp>
        </p:grpSp>
      </p:grpSp>
      <p:grpSp>
        <p:nvGrpSpPr>
          <p:cNvPr id="23" name="Group 23"/>
          <p:cNvGrpSpPr/>
          <p:nvPr/>
        </p:nvGrpSpPr>
        <p:grpSpPr>
          <a:xfrm>
            <a:off x="1847157" y="6154686"/>
            <a:ext cx="13926105" cy="1200150"/>
            <a:chOff x="0" y="0"/>
            <a:chExt cx="18568140" cy="1600200"/>
          </a:xfrm>
        </p:grpSpPr>
        <p:sp>
          <p:nvSpPr>
            <p:cNvPr id="24" name="TextBox 24"/>
            <p:cNvSpPr txBox="1"/>
            <p:nvPr/>
          </p:nvSpPr>
          <p:spPr>
            <a:xfrm>
              <a:off x="890106" y="-104775"/>
              <a:ext cx="17678034" cy="1704975"/>
            </a:xfrm>
            <a:prstGeom prst="rect">
              <a:avLst/>
            </a:prstGeom>
          </p:spPr>
          <p:txBody>
            <a:bodyPr lIns="0" tIns="0" rIns="0" bIns="0" rtlCol="0" anchor="t">
              <a:spAutoFit/>
            </a:bodyPr>
            <a:lstStyle/>
            <a:p>
              <a:pPr>
                <a:lnSpc>
                  <a:spcPts val="5250"/>
                </a:lnSpc>
              </a:pPr>
              <a:r>
                <a:rPr lang="en-US" sz="3500" spc="175">
                  <a:solidFill>
                    <a:srgbClr val="000000"/>
                  </a:solidFill>
                  <a:latin typeface="Clear Sans"/>
                </a:rPr>
                <a:t>Linh hoạt tất toán vị thế, lợi dụng biến động giá để kiếm lợi nhuận nhỏ nhất thị trường.</a:t>
              </a:r>
            </a:p>
          </p:txBody>
        </p:sp>
        <p:grpSp>
          <p:nvGrpSpPr>
            <p:cNvPr id="25" name="Group 25"/>
            <p:cNvGrpSpPr/>
            <p:nvPr/>
          </p:nvGrpSpPr>
          <p:grpSpPr>
            <a:xfrm rot="-5400000">
              <a:off x="0" y="674774"/>
              <a:ext cx="381204" cy="381204"/>
              <a:chOff x="0" y="0"/>
              <a:chExt cx="812800" cy="812800"/>
            </a:xfrm>
          </p:grpSpPr>
          <p:sp>
            <p:nvSpPr>
              <p:cNvPr id="26" name="Freeform 2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27" name="TextBox 27"/>
              <p:cNvSpPr txBox="1"/>
              <p:nvPr/>
            </p:nvSpPr>
            <p:spPr>
              <a:xfrm>
                <a:off x="76200" y="57150"/>
                <a:ext cx="660400" cy="679450"/>
              </a:xfrm>
              <a:prstGeom prst="rect">
                <a:avLst/>
              </a:prstGeom>
            </p:spPr>
            <p:txBody>
              <a:bodyPr lIns="28285" tIns="28285" rIns="28285" bIns="28285" rtlCol="0" anchor="ctr"/>
              <a:lstStyle/>
              <a:p>
                <a:pPr algn="ctr">
                  <a:lnSpc>
                    <a:spcPts val="920"/>
                  </a:lnSpc>
                </a:pPr>
                <a:endParaRPr/>
              </a:p>
            </p:txBody>
          </p:sp>
        </p:grpSp>
      </p:grpSp>
      <p:grpSp>
        <p:nvGrpSpPr>
          <p:cNvPr id="28" name="Group 28"/>
          <p:cNvGrpSpPr/>
          <p:nvPr/>
        </p:nvGrpSpPr>
        <p:grpSpPr>
          <a:xfrm>
            <a:off x="1847157" y="8058150"/>
            <a:ext cx="13926105" cy="1200150"/>
            <a:chOff x="0" y="0"/>
            <a:chExt cx="18568140" cy="1600200"/>
          </a:xfrm>
        </p:grpSpPr>
        <p:sp>
          <p:nvSpPr>
            <p:cNvPr id="29" name="TextBox 29"/>
            <p:cNvSpPr txBox="1"/>
            <p:nvPr/>
          </p:nvSpPr>
          <p:spPr>
            <a:xfrm>
              <a:off x="890106" y="-104775"/>
              <a:ext cx="17678034" cy="1704975"/>
            </a:xfrm>
            <a:prstGeom prst="rect">
              <a:avLst/>
            </a:prstGeom>
          </p:spPr>
          <p:txBody>
            <a:bodyPr lIns="0" tIns="0" rIns="0" bIns="0" rtlCol="0" anchor="t">
              <a:spAutoFit/>
            </a:bodyPr>
            <a:lstStyle/>
            <a:p>
              <a:pPr>
                <a:lnSpc>
                  <a:spcPts val="5250"/>
                </a:lnSpc>
              </a:pPr>
              <a:r>
                <a:rPr lang="en-US" sz="3500" spc="175" dirty="0" err="1">
                  <a:solidFill>
                    <a:srgbClr val="000000"/>
                  </a:solidFill>
                  <a:latin typeface="Clear Sans"/>
                </a:rPr>
                <a:t>Quản</a:t>
              </a:r>
              <a:r>
                <a:rPr lang="en-US" sz="3500" spc="175" dirty="0">
                  <a:solidFill>
                    <a:srgbClr val="000000"/>
                  </a:solidFill>
                  <a:latin typeface="Clear Sans"/>
                </a:rPr>
                <a:t> </a:t>
              </a:r>
              <a:r>
                <a:rPr lang="en-US" sz="3500" spc="175" dirty="0" err="1">
                  <a:solidFill>
                    <a:srgbClr val="000000"/>
                  </a:solidFill>
                  <a:latin typeface="Clear Sans"/>
                </a:rPr>
                <a:t>lý</a:t>
              </a:r>
              <a:r>
                <a:rPr lang="en-US" sz="3500" spc="175" dirty="0">
                  <a:solidFill>
                    <a:srgbClr val="000000"/>
                  </a:solidFill>
                  <a:latin typeface="Clear Sans"/>
                </a:rPr>
                <a:t> </a:t>
              </a:r>
              <a:r>
                <a:rPr lang="en-US" sz="3500" spc="175" dirty="0" err="1">
                  <a:solidFill>
                    <a:srgbClr val="000000"/>
                  </a:solidFill>
                  <a:latin typeface="Clear Sans"/>
                </a:rPr>
                <a:t>rủi</a:t>
              </a:r>
              <a:r>
                <a:rPr lang="en-US" sz="3500" spc="175" dirty="0">
                  <a:solidFill>
                    <a:srgbClr val="000000"/>
                  </a:solidFill>
                  <a:latin typeface="Clear Sans"/>
                </a:rPr>
                <a:t> </a:t>
              </a:r>
              <a:r>
                <a:rPr lang="en-US" sz="3500" spc="175" dirty="0" err="1">
                  <a:solidFill>
                    <a:srgbClr val="000000"/>
                  </a:solidFill>
                  <a:latin typeface="Clear Sans"/>
                </a:rPr>
                <a:t>ro</a:t>
              </a:r>
              <a:r>
                <a:rPr lang="en-US" sz="3500" spc="175" dirty="0">
                  <a:solidFill>
                    <a:srgbClr val="000000"/>
                  </a:solidFill>
                  <a:latin typeface="Clear Sans"/>
                </a:rPr>
                <a:t> </a:t>
              </a:r>
              <a:r>
                <a:rPr lang="en-US" sz="3500" spc="175" dirty="0" err="1">
                  <a:solidFill>
                    <a:srgbClr val="000000"/>
                  </a:solidFill>
                  <a:latin typeface="Clear Sans"/>
                </a:rPr>
                <a:t>hiệu</a:t>
              </a:r>
              <a:r>
                <a:rPr lang="en-US" sz="3500" spc="175" dirty="0">
                  <a:solidFill>
                    <a:srgbClr val="000000"/>
                  </a:solidFill>
                  <a:latin typeface="Clear Sans"/>
                </a:rPr>
                <a:t> </a:t>
              </a:r>
              <a:r>
                <a:rPr lang="en-US" sz="3500" spc="175" dirty="0" err="1">
                  <a:solidFill>
                    <a:srgbClr val="000000"/>
                  </a:solidFill>
                  <a:latin typeface="Clear Sans"/>
                </a:rPr>
                <a:t>quả</a:t>
              </a:r>
              <a:r>
                <a:rPr lang="en-US" sz="3500" spc="175" dirty="0">
                  <a:solidFill>
                    <a:srgbClr val="000000"/>
                  </a:solidFill>
                  <a:latin typeface="Clear Sans"/>
                </a:rPr>
                <a:t> </a:t>
              </a:r>
              <a:r>
                <a:rPr lang="en-US" sz="3500" spc="175" dirty="0" err="1">
                  <a:solidFill>
                    <a:srgbClr val="000000"/>
                  </a:solidFill>
                  <a:latin typeface="Clear Sans"/>
                </a:rPr>
                <a:t>thông</a:t>
              </a:r>
              <a:r>
                <a:rPr lang="en-US" sz="3500" spc="175" dirty="0">
                  <a:solidFill>
                    <a:srgbClr val="000000"/>
                  </a:solidFill>
                  <a:latin typeface="Clear Sans"/>
                </a:rPr>
                <a:t> qua </a:t>
              </a:r>
              <a:r>
                <a:rPr lang="en-US" sz="3500" spc="175" dirty="0" err="1">
                  <a:solidFill>
                    <a:srgbClr val="000000"/>
                  </a:solidFill>
                  <a:latin typeface="Clear Sans"/>
                </a:rPr>
                <a:t>các</a:t>
              </a:r>
              <a:r>
                <a:rPr lang="en-US" sz="3500" spc="175" dirty="0">
                  <a:solidFill>
                    <a:srgbClr val="000000"/>
                  </a:solidFill>
                  <a:latin typeface="Clear Sans"/>
                </a:rPr>
                <a:t> </a:t>
              </a:r>
              <a:r>
                <a:rPr lang="en-US" sz="3500" spc="175" dirty="0" err="1">
                  <a:solidFill>
                    <a:srgbClr val="000000"/>
                  </a:solidFill>
                  <a:latin typeface="Clear Sans"/>
                </a:rPr>
                <a:t>cơ</a:t>
              </a:r>
              <a:r>
                <a:rPr lang="en-US" sz="3500" spc="175" dirty="0">
                  <a:solidFill>
                    <a:srgbClr val="000000"/>
                  </a:solidFill>
                  <a:latin typeface="Clear Sans"/>
                </a:rPr>
                <a:t> </a:t>
              </a:r>
              <a:r>
                <a:rPr lang="en-US" sz="3500" spc="175" dirty="0" err="1">
                  <a:solidFill>
                    <a:srgbClr val="000000"/>
                  </a:solidFill>
                  <a:latin typeface="Clear Sans"/>
                </a:rPr>
                <a:t>chế</a:t>
              </a:r>
              <a:r>
                <a:rPr lang="en-US" sz="3500" spc="175" dirty="0">
                  <a:solidFill>
                    <a:srgbClr val="000000"/>
                  </a:solidFill>
                  <a:latin typeface="Clear Sans"/>
                </a:rPr>
                <a:t> </a:t>
              </a:r>
              <a:r>
                <a:rPr lang="en-US" sz="3500" spc="175" dirty="0" err="1">
                  <a:solidFill>
                    <a:srgbClr val="000000"/>
                  </a:solidFill>
                  <a:latin typeface="Clear Sans"/>
                </a:rPr>
                <a:t>tự</a:t>
              </a:r>
              <a:r>
                <a:rPr lang="en-US" sz="3500" spc="175" dirty="0">
                  <a:solidFill>
                    <a:srgbClr val="000000"/>
                  </a:solidFill>
                  <a:latin typeface="Clear Sans"/>
                </a:rPr>
                <a:t> </a:t>
              </a:r>
              <a:r>
                <a:rPr lang="en-US" sz="3500" spc="175" dirty="0" err="1">
                  <a:solidFill>
                    <a:srgbClr val="000000"/>
                  </a:solidFill>
                  <a:latin typeface="Clear Sans"/>
                </a:rPr>
                <a:t>động</a:t>
              </a:r>
              <a:r>
                <a:rPr lang="en-US" sz="3500" spc="175" dirty="0">
                  <a:solidFill>
                    <a:srgbClr val="000000"/>
                  </a:solidFill>
                  <a:latin typeface="Clear Sans"/>
                </a:rPr>
                <a:t> </a:t>
              </a:r>
              <a:r>
                <a:rPr lang="en-US" sz="3500" spc="175" dirty="0" err="1">
                  <a:solidFill>
                    <a:srgbClr val="000000"/>
                  </a:solidFill>
                  <a:latin typeface="Clear Sans"/>
                </a:rPr>
                <a:t>như</a:t>
              </a:r>
              <a:r>
                <a:rPr lang="en-US" sz="3500" spc="175" dirty="0">
                  <a:solidFill>
                    <a:srgbClr val="000000"/>
                  </a:solidFill>
                  <a:latin typeface="Clear Sans"/>
                </a:rPr>
                <a:t> stop-loss.</a:t>
              </a:r>
            </a:p>
          </p:txBody>
        </p:sp>
        <p:grpSp>
          <p:nvGrpSpPr>
            <p:cNvPr id="30" name="Group 30"/>
            <p:cNvGrpSpPr/>
            <p:nvPr/>
          </p:nvGrpSpPr>
          <p:grpSpPr>
            <a:xfrm rot="-5400000">
              <a:off x="0" y="673405"/>
              <a:ext cx="381204" cy="381204"/>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32" name="TextBox 32"/>
              <p:cNvSpPr txBox="1"/>
              <p:nvPr/>
            </p:nvSpPr>
            <p:spPr>
              <a:xfrm>
                <a:off x="76200" y="57150"/>
                <a:ext cx="660400" cy="679450"/>
              </a:xfrm>
              <a:prstGeom prst="rect">
                <a:avLst/>
              </a:prstGeom>
            </p:spPr>
            <p:txBody>
              <a:bodyPr lIns="28285" tIns="28285" rIns="28285" bIns="28285" rtlCol="0" anchor="ctr"/>
              <a:lstStyle/>
              <a:p>
                <a:pPr algn="ctr">
                  <a:lnSpc>
                    <a:spcPts val="920"/>
                  </a:lnSpc>
                </a:pPr>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sp>
        <p:nvSpPr>
          <p:cNvPr id="2" name="Freeform 2"/>
          <p:cNvSpPr/>
          <p:nvPr/>
        </p:nvSpPr>
        <p:spPr>
          <a:xfrm>
            <a:off x="-145116" y="1041495"/>
            <a:ext cx="3134903" cy="9269874"/>
          </a:xfrm>
          <a:custGeom>
            <a:avLst/>
            <a:gdLst/>
            <a:ahLst/>
            <a:cxnLst/>
            <a:rect l="l" t="t" r="r" b="b"/>
            <a:pathLst>
              <a:path w="3134903" h="9269874">
                <a:moveTo>
                  <a:pt x="0" y="0"/>
                </a:moveTo>
                <a:lnTo>
                  <a:pt x="3134903" y="0"/>
                </a:lnTo>
                <a:lnTo>
                  <a:pt x="3134903" y="9269874"/>
                </a:lnTo>
                <a:lnTo>
                  <a:pt x="0" y="926987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5400000">
            <a:off x="14136914" y="2867534"/>
            <a:ext cx="3594688" cy="3248291"/>
          </a:xfrm>
          <a:custGeom>
            <a:avLst/>
            <a:gdLst/>
            <a:ahLst/>
            <a:cxnLst/>
            <a:rect l="l" t="t" r="r" b="b"/>
            <a:pathLst>
              <a:path w="3594688" h="3248291">
                <a:moveTo>
                  <a:pt x="0" y="0"/>
                </a:moveTo>
                <a:lnTo>
                  <a:pt x="3594688" y="0"/>
                </a:lnTo>
                <a:lnTo>
                  <a:pt x="3594688" y="3248291"/>
                </a:lnTo>
                <a:lnTo>
                  <a:pt x="0" y="324829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4" name="Group 4"/>
          <p:cNvGrpSpPr/>
          <p:nvPr/>
        </p:nvGrpSpPr>
        <p:grpSpPr>
          <a:xfrm>
            <a:off x="393823" y="-108701"/>
            <a:ext cx="13771428" cy="2274803"/>
            <a:chOff x="0" y="0"/>
            <a:chExt cx="18361904" cy="3033071"/>
          </a:xfrm>
        </p:grpSpPr>
        <p:sp>
          <p:nvSpPr>
            <p:cNvPr id="5" name="Freeform 5"/>
            <p:cNvSpPr/>
            <p:nvPr/>
          </p:nvSpPr>
          <p:spPr>
            <a:xfrm>
              <a:off x="11319584" y="0"/>
              <a:ext cx="7042319" cy="1331639"/>
            </a:xfrm>
            <a:custGeom>
              <a:avLst/>
              <a:gdLst/>
              <a:ahLst/>
              <a:cxnLst/>
              <a:rect l="l" t="t" r="r" b="b"/>
              <a:pathLst>
                <a:path w="7042319" h="1331639">
                  <a:moveTo>
                    <a:pt x="0" y="0"/>
                  </a:moveTo>
                  <a:lnTo>
                    <a:pt x="7042320" y="0"/>
                  </a:lnTo>
                  <a:lnTo>
                    <a:pt x="7042320" y="1331639"/>
                  </a:lnTo>
                  <a:lnTo>
                    <a:pt x="0" y="133163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6" name="Group 6"/>
            <p:cNvGrpSpPr/>
            <p:nvPr/>
          </p:nvGrpSpPr>
          <p:grpSpPr>
            <a:xfrm>
              <a:off x="933342" y="1171703"/>
              <a:ext cx="11838173" cy="1861368"/>
              <a:chOff x="0" y="0"/>
              <a:chExt cx="2338405" cy="367678"/>
            </a:xfrm>
          </p:grpSpPr>
          <p:sp>
            <p:nvSpPr>
              <p:cNvPr id="7" name="Freeform 7"/>
              <p:cNvSpPr/>
              <p:nvPr/>
            </p:nvSpPr>
            <p:spPr>
              <a:xfrm>
                <a:off x="0" y="0"/>
                <a:ext cx="2338405" cy="367678"/>
              </a:xfrm>
              <a:custGeom>
                <a:avLst/>
                <a:gdLst/>
                <a:ahLst/>
                <a:cxnLst/>
                <a:rect l="l" t="t" r="r" b="b"/>
                <a:pathLst>
                  <a:path w="2338405" h="367678">
                    <a:moveTo>
                      <a:pt x="0" y="0"/>
                    </a:moveTo>
                    <a:lnTo>
                      <a:pt x="2338405" y="0"/>
                    </a:lnTo>
                    <a:lnTo>
                      <a:pt x="2338405" y="367678"/>
                    </a:lnTo>
                    <a:lnTo>
                      <a:pt x="0" y="367678"/>
                    </a:lnTo>
                    <a:close/>
                  </a:path>
                </a:pathLst>
              </a:custGeom>
              <a:solidFill>
                <a:srgbClr val="FFFFFF"/>
              </a:solidFill>
            </p:spPr>
          </p:sp>
          <p:sp>
            <p:nvSpPr>
              <p:cNvPr id="8" name="TextBox 8"/>
              <p:cNvSpPr txBox="1"/>
              <p:nvPr/>
            </p:nvSpPr>
            <p:spPr>
              <a:xfrm>
                <a:off x="0" y="-38100"/>
                <a:ext cx="2338405" cy="405778"/>
              </a:xfrm>
              <a:prstGeom prst="rect">
                <a:avLst/>
              </a:prstGeom>
            </p:spPr>
            <p:txBody>
              <a:bodyPr lIns="50800" tIns="50800" rIns="50800" bIns="50800" rtlCol="0" anchor="ctr"/>
              <a:lstStyle/>
              <a:p>
                <a:pPr algn="ctr">
                  <a:lnSpc>
                    <a:spcPts val="3359"/>
                  </a:lnSpc>
                </a:pPr>
                <a:endParaRPr/>
              </a:p>
            </p:txBody>
          </p:sp>
        </p:grpSp>
        <p:grpSp>
          <p:nvGrpSpPr>
            <p:cNvPr id="9" name="Group 9"/>
            <p:cNvGrpSpPr/>
            <p:nvPr/>
          </p:nvGrpSpPr>
          <p:grpSpPr>
            <a:xfrm>
              <a:off x="0" y="665819"/>
              <a:ext cx="11838173" cy="1861368"/>
              <a:chOff x="0" y="0"/>
              <a:chExt cx="2338405" cy="367678"/>
            </a:xfrm>
          </p:grpSpPr>
          <p:sp>
            <p:nvSpPr>
              <p:cNvPr id="10" name="Freeform 10"/>
              <p:cNvSpPr/>
              <p:nvPr/>
            </p:nvSpPr>
            <p:spPr>
              <a:xfrm>
                <a:off x="0" y="0"/>
                <a:ext cx="2338405" cy="367678"/>
              </a:xfrm>
              <a:custGeom>
                <a:avLst/>
                <a:gdLst/>
                <a:ahLst/>
                <a:cxnLst/>
                <a:rect l="l" t="t" r="r" b="b"/>
                <a:pathLst>
                  <a:path w="2338405" h="367678">
                    <a:moveTo>
                      <a:pt x="0" y="0"/>
                    </a:moveTo>
                    <a:lnTo>
                      <a:pt x="2338405" y="0"/>
                    </a:lnTo>
                    <a:lnTo>
                      <a:pt x="2338405" y="367678"/>
                    </a:lnTo>
                    <a:lnTo>
                      <a:pt x="0" y="367678"/>
                    </a:lnTo>
                    <a:close/>
                  </a:path>
                </a:pathLst>
              </a:custGeom>
              <a:solidFill>
                <a:srgbClr val="9F9F9F"/>
              </a:solidFill>
            </p:spPr>
          </p:sp>
          <p:sp>
            <p:nvSpPr>
              <p:cNvPr id="11" name="TextBox 11"/>
              <p:cNvSpPr txBox="1"/>
              <p:nvPr/>
            </p:nvSpPr>
            <p:spPr>
              <a:xfrm>
                <a:off x="0" y="-38100"/>
                <a:ext cx="2338405" cy="405778"/>
              </a:xfrm>
              <a:prstGeom prst="rect">
                <a:avLst/>
              </a:prstGeom>
            </p:spPr>
            <p:txBody>
              <a:bodyPr lIns="50800" tIns="50800" rIns="50800" bIns="50800" rtlCol="0" anchor="ctr"/>
              <a:lstStyle/>
              <a:p>
                <a:pPr algn="ctr">
                  <a:lnSpc>
                    <a:spcPts val="3359"/>
                  </a:lnSpc>
                </a:pPr>
                <a:endParaRPr/>
              </a:p>
            </p:txBody>
          </p:sp>
        </p:grpSp>
        <p:sp>
          <p:nvSpPr>
            <p:cNvPr id="12" name="TextBox 12"/>
            <p:cNvSpPr txBox="1"/>
            <p:nvPr/>
          </p:nvSpPr>
          <p:spPr>
            <a:xfrm>
              <a:off x="315574" y="953159"/>
              <a:ext cx="12391216" cy="1173692"/>
            </a:xfrm>
            <a:prstGeom prst="rect">
              <a:avLst/>
            </a:prstGeom>
          </p:spPr>
          <p:txBody>
            <a:bodyPr lIns="0" tIns="0" rIns="0" bIns="0" rtlCol="0" anchor="t">
              <a:spAutoFit/>
            </a:bodyPr>
            <a:lstStyle/>
            <a:p>
              <a:pPr>
                <a:lnSpc>
                  <a:spcPts val="7000"/>
                </a:lnSpc>
              </a:pPr>
              <a:r>
                <a:rPr lang="en-US" sz="5000">
                  <a:solidFill>
                    <a:srgbClr val="000000"/>
                  </a:solidFill>
                  <a:latin typeface="Telegraf Bold"/>
                </a:rPr>
                <a:t>1. Hướng phát triển</a:t>
              </a:r>
            </a:p>
          </p:txBody>
        </p:sp>
      </p:grpSp>
      <p:grpSp>
        <p:nvGrpSpPr>
          <p:cNvPr id="13" name="Group 13"/>
          <p:cNvGrpSpPr/>
          <p:nvPr/>
        </p:nvGrpSpPr>
        <p:grpSpPr>
          <a:xfrm>
            <a:off x="1847157" y="2408720"/>
            <a:ext cx="13627002" cy="1866900"/>
            <a:chOff x="0" y="0"/>
            <a:chExt cx="18169336" cy="2489200"/>
          </a:xfrm>
        </p:grpSpPr>
        <p:sp>
          <p:nvSpPr>
            <p:cNvPr id="14" name="TextBox 14"/>
            <p:cNvSpPr txBox="1"/>
            <p:nvPr/>
          </p:nvSpPr>
          <p:spPr>
            <a:xfrm>
              <a:off x="890106" y="-104775"/>
              <a:ext cx="17279230" cy="2593975"/>
            </a:xfrm>
            <a:prstGeom prst="rect">
              <a:avLst/>
            </a:prstGeom>
          </p:spPr>
          <p:txBody>
            <a:bodyPr lIns="0" tIns="0" rIns="0" bIns="0" rtlCol="0" anchor="t">
              <a:spAutoFit/>
            </a:bodyPr>
            <a:lstStyle/>
            <a:p>
              <a:pPr>
                <a:lnSpc>
                  <a:spcPts val="5250"/>
                </a:lnSpc>
              </a:pPr>
              <a:r>
                <a:rPr lang="en-US" sz="3500" spc="175" dirty="0" err="1">
                  <a:solidFill>
                    <a:srgbClr val="000000"/>
                  </a:solidFill>
                  <a:latin typeface="Clear Sans"/>
                </a:rPr>
                <a:t>Mở</a:t>
              </a:r>
              <a:r>
                <a:rPr lang="en-US" sz="3500" spc="175" dirty="0">
                  <a:solidFill>
                    <a:srgbClr val="000000"/>
                  </a:solidFill>
                  <a:latin typeface="Clear Sans"/>
                </a:rPr>
                <a:t> </a:t>
              </a:r>
              <a:r>
                <a:rPr lang="en-US" sz="3500" spc="175" dirty="0" err="1">
                  <a:solidFill>
                    <a:srgbClr val="000000"/>
                  </a:solidFill>
                  <a:latin typeface="Clear Sans"/>
                </a:rPr>
                <a:t>rộng</a:t>
              </a:r>
              <a:r>
                <a:rPr lang="en-US" sz="3500" spc="175" dirty="0">
                  <a:solidFill>
                    <a:srgbClr val="000000"/>
                  </a:solidFill>
                  <a:latin typeface="Clear Sans"/>
                </a:rPr>
                <a:t> </a:t>
              </a:r>
              <a:r>
                <a:rPr lang="en-US" sz="3500" spc="175" dirty="0" err="1">
                  <a:solidFill>
                    <a:srgbClr val="000000"/>
                  </a:solidFill>
                  <a:latin typeface="Clear Sans"/>
                </a:rPr>
                <a:t>nguồn</a:t>
              </a:r>
              <a:r>
                <a:rPr lang="en-US" sz="3500" spc="175" dirty="0">
                  <a:solidFill>
                    <a:srgbClr val="000000"/>
                  </a:solidFill>
                  <a:latin typeface="Clear Sans"/>
                </a:rPr>
                <a:t> </a:t>
              </a:r>
              <a:r>
                <a:rPr lang="en-US" sz="3500" spc="175" dirty="0" err="1">
                  <a:solidFill>
                    <a:srgbClr val="000000"/>
                  </a:solidFill>
                  <a:latin typeface="Clear Sans"/>
                </a:rPr>
                <a:t>thông</a:t>
              </a:r>
              <a:r>
                <a:rPr lang="en-US" sz="3500" spc="175" dirty="0">
                  <a:solidFill>
                    <a:srgbClr val="000000"/>
                  </a:solidFill>
                  <a:latin typeface="Clear Sans"/>
                </a:rPr>
                <a:t> tin </a:t>
              </a:r>
              <a:r>
                <a:rPr lang="en-US" sz="3500" spc="175" dirty="0" err="1">
                  <a:solidFill>
                    <a:srgbClr val="000000"/>
                  </a:solidFill>
                  <a:latin typeface="Clear Sans"/>
                </a:rPr>
                <a:t>từ</a:t>
              </a:r>
              <a:r>
                <a:rPr lang="en-US" sz="3500" spc="175" dirty="0">
                  <a:solidFill>
                    <a:srgbClr val="000000"/>
                  </a:solidFill>
                  <a:latin typeface="Clear Sans"/>
                </a:rPr>
                <a:t> </a:t>
              </a:r>
              <a:r>
                <a:rPr lang="en-US" sz="3500" spc="175" dirty="0" err="1">
                  <a:solidFill>
                    <a:srgbClr val="000000"/>
                  </a:solidFill>
                  <a:latin typeface="Clear Sans"/>
                </a:rPr>
                <a:t>các</a:t>
              </a:r>
              <a:r>
                <a:rPr lang="en-US" sz="3500" spc="175" dirty="0">
                  <a:solidFill>
                    <a:srgbClr val="000000"/>
                  </a:solidFill>
                  <a:latin typeface="Clear Sans"/>
                </a:rPr>
                <a:t> </a:t>
              </a:r>
              <a:r>
                <a:rPr lang="en-US" sz="3500" spc="175" dirty="0" err="1">
                  <a:solidFill>
                    <a:srgbClr val="000000"/>
                  </a:solidFill>
                  <a:latin typeface="Clear Sans"/>
                </a:rPr>
                <a:t>nguồn</a:t>
              </a:r>
              <a:r>
                <a:rPr lang="en-US" sz="3500" spc="175" dirty="0">
                  <a:solidFill>
                    <a:srgbClr val="000000"/>
                  </a:solidFill>
                  <a:latin typeface="Clear Sans"/>
                </a:rPr>
                <a:t> </a:t>
              </a:r>
              <a:r>
                <a:rPr lang="en-US" sz="3500" spc="175" dirty="0" err="1">
                  <a:solidFill>
                    <a:srgbClr val="000000"/>
                  </a:solidFill>
                  <a:latin typeface="Clear Sans"/>
                </a:rPr>
                <a:t>uy</a:t>
              </a:r>
              <a:r>
                <a:rPr lang="en-US" sz="3500" spc="175" dirty="0">
                  <a:solidFill>
                    <a:srgbClr val="000000"/>
                  </a:solidFill>
                  <a:latin typeface="Clear Sans"/>
                </a:rPr>
                <a:t> </a:t>
              </a:r>
              <a:r>
                <a:rPr lang="en-US" sz="3500" spc="175" dirty="0" err="1">
                  <a:solidFill>
                    <a:srgbClr val="000000"/>
                  </a:solidFill>
                  <a:latin typeface="Clear Sans"/>
                </a:rPr>
                <a:t>tín</a:t>
              </a:r>
              <a:r>
                <a:rPr lang="en-US" sz="3500" spc="175" dirty="0">
                  <a:solidFill>
                    <a:srgbClr val="000000"/>
                  </a:solidFill>
                  <a:latin typeface="Clear Sans"/>
                </a:rPr>
                <a:t> </a:t>
              </a:r>
              <a:r>
                <a:rPr lang="en-US" sz="3500" spc="175" dirty="0" err="1">
                  <a:solidFill>
                    <a:srgbClr val="000000"/>
                  </a:solidFill>
                  <a:latin typeface="Clear Sans"/>
                </a:rPr>
                <a:t>để</a:t>
              </a:r>
              <a:r>
                <a:rPr lang="en-US" sz="3500" spc="175" dirty="0">
                  <a:solidFill>
                    <a:srgbClr val="000000"/>
                  </a:solidFill>
                  <a:latin typeface="Clear Sans"/>
                </a:rPr>
                <a:t> </a:t>
              </a:r>
              <a:r>
                <a:rPr lang="en-US" sz="3500" spc="175" dirty="0" err="1">
                  <a:solidFill>
                    <a:srgbClr val="000000"/>
                  </a:solidFill>
                  <a:latin typeface="Clear Sans"/>
                </a:rPr>
                <a:t>có</a:t>
              </a:r>
              <a:r>
                <a:rPr lang="en-US" sz="3500" spc="175" dirty="0">
                  <a:solidFill>
                    <a:srgbClr val="000000"/>
                  </a:solidFill>
                  <a:latin typeface="Clear Sans"/>
                </a:rPr>
                <a:t> </a:t>
              </a:r>
              <a:r>
                <a:rPr lang="en-US" sz="3500" spc="175" dirty="0" err="1">
                  <a:solidFill>
                    <a:srgbClr val="000000"/>
                  </a:solidFill>
                  <a:latin typeface="Clear Sans"/>
                </a:rPr>
                <a:t>được</a:t>
              </a:r>
              <a:r>
                <a:rPr lang="en-US" sz="3500" spc="175" dirty="0">
                  <a:solidFill>
                    <a:srgbClr val="000000"/>
                  </a:solidFill>
                  <a:latin typeface="Clear Sans"/>
                </a:rPr>
                <a:t> </a:t>
              </a:r>
              <a:r>
                <a:rPr lang="en-US" sz="3500" spc="175" dirty="0" err="1">
                  <a:solidFill>
                    <a:srgbClr val="000000"/>
                  </a:solidFill>
                  <a:latin typeface="Clear Sans"/>
                </a:rPr>
                <a:t>nhiều</a:t>
              </a:r>
              <a:r>
                <a:rPr lang="en-US" sz="3500" spc="175" dirty="0">
                  <a:solidFill>
                    <a:srgbClr val="000000"/>
                  </a:solidFill>
                  <a:latin typeface="Clear Sans"/>
                </a:rPr>
                <a:t> </a:t>
              </a:r>
              <a:r>
                <a:rPr lang="en-US" sz="3500" spc="175" dirty="0" err="1">
                  <a:solidFill>
                    <a:srgbClr val="000000"/>
                  </a:solidFill>
                  <a:latin typeface="Clear Sans"/>
                </a:rPr>
                <a:t>thông</a:t>
              </a:r>
              <a:r>
                <a:rPr lang="en-US" sz="3500" spc="175" dirty="0">
                  <a:solidFill>
                    <a:srgbClr val="000000"/>
                  </a:solidFill>
                  <a:latin typeface="Clear Sans"/>
                </a:rPr>
                <a:t> tin </a:t>
              </a:r>
              <a:r>
                <a:rPr lang="en-US" sz="3500" spc="175" dirty="0" err="1">
                  <a:solidFill>
                    <a:srgbClr val="000000"/>
                  </a:solidFill>
                  <a:latin typeface="Clear Sans"/>
                </a:rPr>
                <a:t>đa</a:t>
              </a:r>
              <a:r>
                <a:rPr lang="en-US" sz="3500" spc="175" dirty="0">
                  <a:solidFill>
                    <a:srgbClr val="000000"/>
                  </a:solidFill>
                  <a:latin typeface="Clear Sans"/>
                </a:rPr>
                <a:t> </a:t>
              </a:r>
              <a:r>
                <a:rPr lang="en-US" sz="3500" spc="175" dirty="0" err="1">
                  <a:solidFill>
                    <a:srgbClr val="000000"/>
                  </a:solidFill>
                  <a:latin typeface="Clear Sans"/>
                </a:rPr>
                <a:t>dạng</a:t>
              </a:r>
              <a:r>
                <a:rPr lang="en-US" sz="3500" spc="175" dirty="0">
                  <a:solidFill>
                    <a:srgbClr val="000000"/>
                  </a:solidFill>
                  <a:latin typeface="Clear Sans"/>
                </a:rPr>
                <a:t> (</a:t>
              </a:r>
              <a:r>
                <a:rPr lang="en-US" sz="3500" spc="175" dirty="0" err="1">
                  <a:solidFill>
                    <a:srgbClr val="000000"/>
                  </a:solidFill>
                  <a:latin typeface="Clear Sans"/>
                </a:rPr>
                <a:t>tình</a:t>
              </a:r>
              <a:r>
                <a:rPr lang="en-US" sz="3500" spc="175" dirty="0">
                  <a:solidFill>
                    <a:srgbClr val="000000"/>
                  </a:solidFill>
                  <a:latin typeface="Clear Sans"/>
                </a:rPr>
                <a:t> </a:t>
              </a:r>
              <a:r>
                <a:rPr lang="en-US" sz="3500" spc="175" dirty="0" err="1">
                  <a:solidFill>
                    <a:srgbClr val="000000"/>
                  </a:solidFill>
                  <a:latin typeface="Clear Sans"/>
                </a:rPr>
                <a:t>hình</a:t>
              </a:r>
              <a:r>
                <a:rPr lang="en-US" sz="3500" spc="175" dirty="0">
                  <a:solidFill>
                    <a:srgbClr val="000000"/>
                  </a:solidFill>
                  <a:latin typeface="Clear Sans"/>
                </a:rPr>
                <a:t> </a:t>
              </a:r>
              <a:r>
                <a:rPr lang="en-US" sz="3500" spc="175" dirty="0" err="1">
                  <a:solidFill>
                    <a:srgbClr val="000000"/>
                  </a:solidFill>
                  <a:latin typeface="Clear Sans"/>
                </a:rPr>
                <a:t>vĩ</a:t>
              </a:r>
              <a:r>
                <a:rPr lang="en-US" sz="3500" spc="175" dirty="0">
                  <a:solidFill>
                    <a:srgbClr val="000000"/>
                  </a:solidFill>
                  <a:latin typeface="Clear Sans"/>
                </a:rPr>
                <a:t> </a:t>
              </a:r>
              <a:r>
                <a:rPr lang="en-US" sz="3500" spc="175" dirty="0" err="1">
                  <a:solidFill>
                    <a:srgbClr val="000000"/>
                  </a:solidFill>
                  <a:latin typeface="Clear Sans"/>
                </a:rPr>
                <a:t>mô</a:t>
              </a:r>
              <a:r>
                <a:rPr lang="en-US" sz="3500" spc="175" dirty="0">
                  <a:solidFill>
                    <a:srgbClr val="000000"/>
                  </a:solidFill>
                  <a:latin typeface="Clear Sans"/>
                </a:rPr>
                <a:t>…), </a:t>
              </a:r>
              <a:r>
                <a:rPr lang="en-US" sz="3500" spc="175" dirty="0" err="1">
                  <a:solidFill>
                    <a:srgbClr val="000000"/>
                  </a:solidFill>
                  <a:latin typeface="Clear Sans"/>
                </a:rPr>
                <a:t>giúp</a:t>
              </a:r>
              <a:r>
                <a:rPr lang="en-US" sz="3500" spc="175" dirty="0">
                  <a:solidFill>
                    <a:srgbClr val="000000"/>
                  </a:solidFill>
                  <a:latin typeface="Clear Sans"/>
                </a:rPr>
                <a:t> </a:t>
              </a:r>
              <a:r>
                <a:rPr lang="en-US" sz="3500" spc="175" dirty="0" err="1">
                  <a:solidFill>
                    <a:srgbClr val="000000"/>
                  </a:solidFill>
                  <a:latin typeface="Clear Sans"/>
                </a:rPr>
                <a:t>đưa</a:t>
              </a:r>
              <a:r>
                <a:rPr lang="en-US" sz="3500" spc="175" dirty="0">
                  <a:solidFill>
                    <a:srgbClr val="000000"/>
                  </a:solidFill>
                  <a:latin typeface="Clear Sans"/>
                </a:rPr>
                <a:t> </a:t>
              </a:r>
              <a:r>
                <a:rPr lang="en-US" sz="3500" spc="175" dirty="0" err="1">
                  <a:solidFill>
                    <a:srgbClr val="000000"/>
                  </a:solidFill>
                  <a:latin typeface="Clear Sans"/>
                </a:rPr>
                <a:t>quyết</a:t>
              </a:r>
              <a:r>
                <a:rPr lang="en-US" sz="3500" spc="175" dirty="0">
                  <a:solidFill>
                    <a:srgbClr val="000000"/>
                  </a:solidFill>
                  <a:latin typeface="Clear Sans"/>
                </a:rPr>
                <a:t> </a:t>
              </a:r>
              <a:r>
                <a:rPr lang="en-US" sz="3500" spc="175" dirty="0" err="1">
                  <a:solidFill>
                    <a:srgbClr val="000000"/>
                  </a:solidFill>
                  <a:latin typeface="Clear Sans"/>
                </a:rPr>
                <a:t>định</a:t>
              </a:r>
              <a:r>
                <a:rPr lang="en-US" sz="3500" spc="175" dirty="0">
                  <a:solidFill>
                    <a:srgbClr val="000000"/>
                  </a:solidFill>
                  <a:latin typeface="Clear Sans"/>
                </a:rPr>
                <a:t> </a:t>
              </a:r>
              <a:r>
                <a:rPr lang="en-US" sz="3500" spc="175" dirty="0" err="1">
                  <a:solidFill>
                    <a:srgbClr val="000000"/>
                  </a:solidFill>
                  <a:latin typeface="Clear Sans"/>
                </a:rPr>
                <a:t>sáng</a:t>
              </a:r>
              <a:r>
                <a:rPr lang="en-US" sz="3500" spc="175" dirty="0">
                  <a:solidFill>
                    <a:srgbClr val="000000"/>
                  </a:solidFill>
                  <a:latin typeface="Clear Sans"/>
                </a:rPr>
                <a:t> </a:t>
              </a:r>
              <a:r>
                <a:rPr lang="en-US" sz="3500" spc="175" dirty="0" err="1">
                  <a:solidFill>
                    <a:srgbClr val="000000"/>
                  </a:solidFill>
                  <a:latin typeface="Clear Sans"/>
                </a:rPr>
                <a:t>suốt</a:t>
              </a:r>
              <a:r>
                <a:rPr lang="en-US" sz="3500" spc="175" dirty="0">
                  <a:solidFill>
                    <a:srgbClr val="000000"/>
                  </a:solidFill>
                  <a:latin typeface="Clear Sans"/>
                </a:rPr>
                <a:t> </a:t>
              </a:r>
              <a:r>
                <a:rPr lang="en-US" sz="3500" spc="175" dirty="0" err="1">
                  <a:solidFill>
                    <a:srgbClr val="000000"/>
                  </a:solidFill>
                  <a:latin typeface="Clear Sans"/>
                </a:rPr>
                <a:t>hơn</a:t>
              </a:r>
              <a:r>
                <a:rPr lang="en-US" sz="3500" spc="175" dirty="0">
                  <a:solidFill>
                    <a:srgbClr val="000000"/>
                  </a:solidFill>
                  <a:latin typeface="Clear Sans"/>
                </a:rPr>
                <a:t>.</a:t>
              </a:r>
            </a:p>
          </p:txBody>
        </p:sp>
        <p:grpSp>
          <p:nvGrpSpPr>
            <p:cNvPr id="15" name="Group 15"/>
            <p:cNvGrpSpPr/>
            <p:nvPr/>
          </p:nvGrpSpPr>
          <p:grpSpPr>
            <a:xfrm rot="-5400000">
              <a:off x="0" y="1080668"/>
              <a:ext cx="381204" cy="381204"/>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17" name="TextBox 17"/>
              <p:cNvSpPr txBox="1"/>
              <p:nvPr/>
            </p:nvSpPr>
            <p:spPr>
              <a:xfrm>
                <a:off x="76200" y="57150"/>
                <a:ext cx="660400" cy="679450"/>
              </a:xfrm>
              <a:prstGeom prst="rect">
                <a:avLst/>
              </a:prstGeom>
            </p:spPr>
            <p:txBody>
              <a:bodyPr lIns="28285" tIns="28285" rIns="28285" bIns="28285" rtlCol="0" anchor="ctr"/>
              <a:lstStyle/>
              <a:p>
                <a:pPr algn="ctr">
                  <a:lnSpc>
                    <a:spcPts val="920"/>
                  </a:lnSpc>
                </a:pPr>
                <a:endParaRPr/>
              </a:p>
            </p:txBody>
          </p:sp>
        </p:grpSp>
      </p:grpSp>
      <p:grpSp>
        <p:nvGrpSpPr>
          <p:cNvPr id="18" name="Group 18"/>
          <p:cNvGrpSpPr/>
          <p:nvPr/>
        </p:nvGrpSpPr>
        <p:grpSpPr>
          <a:xfrm>
            <a:off x="1847157" y="4847488"/>
            <a:ext cx="13627002" cy="1200150"/>
            <a:chOff x="0" y="0"/>
            <a:chExt cx="18169336" cy="1600200"/>
          </a:xfrm>
        </p:grpSpPr>
        <p:sp>
          <p:nvSpPr>
            <p:cNvPr id="19" name="TextBox 19"/>
            <p:cNvSpPr txBox="1"/>
            <p:nvPr/>
          </p:nvSpPr>
          <p:spPr>
            <a:xfrm>
              <a:off x="890106" y="-104775"/>
              <a:ext cx="17279230" cy="1704975"/>
            </a:xfrm>
            <a:prstGeom prst="rect">
              <a:avLst/>
            </a:prstGeom>
          </p:spPr>
          <p:txBody>
            <a:bodyPr lIns="0" tIns="0" rIns="0" bIns="0" rtlCol="0" anchor="t">
              <a:spAutoFit/>
            </a:bodyPr>
            <a:lstStyle/>
            <a:p>
              <a:pPr>
                <a:lnSpc>
                  <a:spcPts val="5250"/>
                </a:lnSpc>
              </a:pPr>
              <a:r>
                <a:rPr lang="en-US" sz="3500" spc="175">
                  <a:solidFill>
                    <a:srgbClr val="000000"/>
                  </a:solidFill>
                  <a:latin typeface="Clear Sans"/>
                </a:rPr>
                <a:t>Tích hợp thêm các chỉ số, bao gồm cả non-technical như khối lượng giao dịch để xác nhận xu hướng rõ ràng hơn.</a:t>
              </a:r>
            </a:p>
          </p:txBody>
        </p:sp>
        <p:grpSp>
          <p:nvGrpSpPr>
            <p:cNvPr id="20" name="Group 20"/>
            <p:cNvGrpSpPr/>
            <p:nvPr/>
          </p:nvGrpSpPr>
          <p:grpSpPr>
            <a:xfrm rot="-5400000">
              <a:off x="0" y="699023"/>
              <a:ext cx="381204" cy="381204"/>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22" name="TextBox 22"/>
              <p:cNvSpPr txBox="1"/>
              <p:nvPr/>
            </p:nvSpPr>
            <p:spPr>
              <a:xfrm>
                <a:off x="76200" y="57150"/>
                <a:ext cx="660400" cy="679450"/>
              </a:xfrm>
              <a:prstGeom prst="rect">
                <a:avLst/>
              </a:prstGeom>
            </p:spPr>
            <p:txBody>
              <a:bodyPr lIns="28285" tIns="28285" rIns="28285" bIns="28285" rtlCol="0" anchor="ctr"/>
              <a:lstStyle/>
              <a:p>
                <a:pPr algn="ctr">
                  <a:lnSpc>
                    <a:spcPts val="920"/>
                  </a:lnSpc>
                </a:pPr>
                <a:endParaRPr/>
              </a:p>
            </p:txBody>
          </p:sp>
        </p:grpSp>
      </p:grpSp>
      <p:grpSp>
        <p:nvGrpSpPr>
          <p:cNvPr id="23" name="Group 23"/>
          <p:cNvGrpSpPr/>
          <p:nvPr/>
        </p:nvGrpSpPr>
        <p:grpSpPr>
          <a:xfrm>
            <a:off x="1847157" y="6619506"/>
            <a:ext cx="13926105" cy="1200150"/>
            <a:chOff x="0" y="0"/>
            <a:chExt cx="18568140" cy="1600200"/>
          </a:xfrm>
        </p:grpSpPr>
        <p:sp>
          <p:nvSpPr>
            <p:cNvPr id="24" name="TextBox 24"/>
            <p:cNvSpPr txBox="1"/>
            <p:nvPr/>
          </p:nvSpPr>
          <p:spPr>
            <a:xfrm>
              <a:off x="890106" y="-104775"/>
              <a:ext cx="17678034" cy="1704975"/>
            </a:xfrm>
            <a:prstGeom prst="rect">
              <a:avLst/>
            </a:prstGeom>
          </p:spPr>
          <p:txBody>
            <a:bodyPr lIns="0" tIns="0" rIns="0" bIns="0" rtlCol="0" anchor="t">
              <a:spAutoFit/>
            </a:bodyPr>
            <a:lstStyle/>
            <a:p>
              <a:pPr>
                <a:lnSpc>
                  <a:spcPts val="5250"/>
                </a:lnSpc>
              </a:pPr>
              <a:r>
                <a:rPr lang="en-US" sz="3500" spc="175">
                  <a:solidFill>
                    <a:srgbClr val="000000"/>
                  </a:solidFill>
                  <a:latin typeface="Clear Sans"/>
                </a:rPr>
                <a:t>Thường xuyên đánh giá lại các thông số của giao dịch thuật toán</a:t>
              </a:r>
            </a:p>
          </p:txBody>
        </p:sp>
        <p:grpSp>
          <p:nvGrpSpPr>
            <p:cNvPr id="25" name="Group 25"/>
            <p:cNvGrpSpPr/>
            <p:nvPr/>
          </p:nvGrpSpPr>
          <p:grpSpPr>
            <a:xfrm rot="-5400000">
              <a:off x="0" y="674774"/>
              <a:ext cx="381204" cy="381204"/>
              <a:chOff x="0" y="0"/>
              <a:chExt cx="812800" cy="812800"/>
            </a:xfrm>
          </p:grpSpPr>
          <p:sp>
            <p:nvSpPr>
              <p:cNvPr id="26" name="Freeform 2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27" name="TextBox 27"/>
              <p:cNvSpPr txBox="1"/>
              <p:nvPr/>
            </p:nvSpPr>
            <p:spPr>
              <a:xfrm>
                <a:off x="76200" y="57150"/>
                <a:ext cx="660400" cy="679450"/>
              </a:xfrm>
              <a:prstGeom prst="rect">
                <a:avLst/>
              </a:prstGeom>
            </p:spPr>
            <p:txBody>
              <a:bodyPr lIns="28285" tIns="28285" rIns="28285" bIns="28285" rtlCol="0" anchor="ctr"/>
              <a:lstStyle/>
              <a:p>
                <a:pPr algn="ctr">
                  <a:lnSpc>
                    <a:spcPts val="920"/>
                  </a:lnSpc>
                </a:pPr>
                <a:endParaRPr/>
              </a:p>
            </p:txBody>
          </p:sp>
        </p:grpSp>
      </p:grpSp>
      <p:grpSp>
        <p:nvGrpSpPr>
          <p:cNvPr id="28" name="Group 28"/>
          <p:cNvGrpSpPr/>
          <p:nvPr/>
        </p:nvGrpSpPr>
        <p:grpSpPr>
          <a:xfrm>
            <a:off x="1847157" y="8312944"/>
            <a:ext cx="13926105" cy="611981"/>
            <a:chOff x="0" y="-104775"/>
            <a:chExt cx="18568140" cy="815975"/>
          </a:xfrm>
        </p:grpSpPr>
        <p:sp>
          <p:nvSpPr>
            <p:cNvPr id="29" name="TextBox 29"/>
            <p:cNvSpPr txBox="1"/>
            <p:nvPr/>
          </p:nvSpPr>
          <p:spPr>
            <a:xfrm>
              <a:off x="890106" y="-104775"/>
              <a:ext cx="17678034" cy="815975"/>
            </a:xfrm>
            <a:prstGeom prst="rect">
              <a:avLst/>
            </a:prstGeom>
          </p:spPr>
          <p:txBody>
            <a:bodyPr lIns="0" tIns="0" rIns="0" bIns="0" rtlCol="0" anchor="t">
              <a:spAutoFit/>
            </a:bodyPr>
            <a:lstStyle/>
            <a:p>
              <a:pPr>
                <a:lnSpc>
                  <a:spcPts val="5250"/>
                </a:lnSpc>
              </a:pPr>
              <a:r>
                <a:rPr lang="en-US" sz="3500" spc="175">
                  <a:solidFill>
                    <a:srgbClr val="000000"/>
                  </a:solidFill>
                  <a:latin typeface="Clear Sans"/>
                </a:rPr>
                <a:t> Phân bổ tỷ lệ vốn đầu tư phù hợp</a:t>
              </a:r>
            </a:p>
          </p:txBody>
        </p:sp>
        <p:grpSp>
          <p:nvGrpSpPr>
            <p:cNvPr id="30" name="Group 30"/>
            <p:cNvGrpSpPr/>
            <p:nvPr/>
          </p:nvGrpSpPr>
          <p:grpSpPr>
            <a:xfrm rot="-5400000">
              <a:off x="0" y="228905"/>
              <a:ext cx="381204" cy="381204"/>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txBody>
              <a:bodyPr/>
              <a:lstStyle/>
              <a:p>
                <a:endParaRPr lang="en-US" dirty="0"/>
              </a:p>
            </p:txBody>
          </p:sp>
          <p:sp>
            <p:nvSpPr>
              <p:cNvPr id="32" name="TextBox 32"/>
              <p:cNvSpPr txBox="1"/>
              <p:nvPr/>
            </p:nvSpPr>
            <p:spPr>
              <a:xfrm>
                <a:off x="136480" y="57151"/>
                <a:ext cx="660400" cy="679450"/>
              </a:xfrm>
              <a:prstGeom prst="rect">
                <a:avLst/>
              </a:prstGeom>
            </p:spPr>
            <p:txBody>
              <a:bodyPr lIns="28285" tIns="28285" rIns="28285" bIns="28285" rtlCol="0" anchor="ctr"/>
              <a:lstStyle/>
              <a:p>
                <a:pPr algn="ctr">
                  <a:lnSpc>
                    <a:spcPts val="920"/>
                  </a:lnSpc>
                </a:pPr>
                <a:endParaRPr/>
              </a:p>
            </p:txBody>
          </p:sp>
        </p:gr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9222" b="-9222"/>
            </a:stretch>
          </a:blipFill>
        </p:spPr>
      </p:sp>
      <p:sp>
        <p:nvSpPr>
          <p:cNvPr id="3" name="Freeform 3"/>
          <p:cNvSpPr/>
          <p:nvPr/>
        </p:nvSpPr>
        <p:spPr>
          <a:xfrm>
            <a:off x="8296639" y="2433499"/>
            <a:ext cx="1694723" cy="844474"/>
          </a:xfrm>
          <a:custGeom>
            <a:avLst/>
            <a:gdLst/>
            <a:ahLst/>
            <a:cxnLst/>
            <a:rect l="l" t="t" r="r" b="b"/>
            <a:pathLst>
              <a:path w="1694723" h="844474">
                <a:moveTo>
                  <a:pt x="0" y="0"/>
                </a:moveTo>
                <a:lnTo>
                  <a:pt x="1694722" y="0"/>
                </a:lnTo>
                <a:lnTo>
                  <a:pt x="1694722" y="844474"/>
                </a:lnTo>
                <a:lnTo>
                  <a:pt x="0" y="84447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0980410" y="-1685680"/>
            <a:ext cx="1896900" cy="2554923"/>
            <a:chOff x="0" y="0"/>
            <a:chExt cx="499595" cy="672901"/>
          </a:xfrm>
        </p:grpSpPr>
        <p:sp>
          <p:nvSpPr>
            <p:cNvPr id="5" name="Freeform 5"/>
            <p:cNvSpPr/>
            <p:nvPr/>
          </p:nvSpPr>
          <p:spPr>
            <a:xfrm>
              <a:off x="0" y="0"/>
              <a:ext cx="499595" cy="672901"/>
            </a:xfrm>
            <a:custGeom>
              <a:avLst/>
              <a:gdLst/>
              <a:ahLst/>
              <a:cxnLst/>
              <a:rect l="l" t="t" r="r" b="b"/>
              <a:pathLst>
                <a:path w="499595" h="672901">
                  <a:moveTo>
                    <a:pt x="0" y="0"/>
                  </a:moveTo>
                  <a:lnTo>
                    <a:pt x="499595" y="0"/>
                  </a:lnTo>
                  <a:lnTo>
                    <a:pt x="499595" y="672901"/>
                  </a:lnTo>
                  <a:lnTo>
                    <a:pt x="0" y="672901"/>
                  </a:lnTo>
                  <a:close/>
                </a:path>
              </a:pathLst>
            </a:custGeom>
            <a:solidFill>
              <a:srgbClr val="9F9F9F"/>
            </a:solidFill>
          </p:spPr>
        </p:sp>
        <p:sp>
          <p:nvSpPr>
            <p:cNvPr id="6" name="TextBox 6"/>
            <p:cNvSpPr txBox="1"/>
            <p:nvPr/>
          </p:nvSpPr>
          <p:spPr>
            <a:xfrm>
              <a:off x="0" y="-38100"/>
              <a:ext cx="499595" cy="711001"/>
            </a:xfrm>
            <a:prstGeom prst="rect">
              <a:avLst/>
            </a:prstGeom>
          </p:spPr>
          <p:txBody>
            <a:bodyPr lIns="50800" tIns="50800" rIns="50800" bIns="50800" rtlCol="0" anchor="ctr"/>
            <a:lstStyle/>
            <a:p>
              <a:pPr algn="ctr">
                <a:lnSpc>
                  <a:spcPts val="3359"/>
                </a:lnSpc>
              </a:pPr>
              <a:endParaRPr/>
            </a:p>
          </p:txBody>
        </p:sp>
      </p:grpSp>
      <p:grpSp>
        <p:nvGrpSpPr>
          <p:cNvPr id="7" name="Group 7"/>
          <p:cNvGrpSpPr/>
          <p:nvPr/>
        </p:nvGrpSpPr>
        <p:grpSpPr>
          <a:xfrm>
            <a:off x="691099" y="8741867"/>
            <a:ext cx="1896900" cy="2554923"/>
            <a:chOff x="0" y="0"/>
            <a:chExt cx="499595" cy="672901"/>
          </a:xfrm>
        </p:grpSpPr>
        <p:sp>
          <p:nvSpPr>
            <p:cNvPr id="8" name="Freeform 8"/>
            <p:cNvSpPr/>
            <p:nvPr/>
          </p:nvSpPr>
          <p:spPr>
            <a:xfrm>
              <a:off x="0" y="0"/>
              <a:ext cx="499595" cy="672901"/>
            </a:xfrm>
            <a:custGeom>
              <a:avLst/>
              <a:gdLst/>
              <a:ahLst/>
              <a:cxnLst/>
              <a:rect l="l" t="t" r="r" b="b"/>
              <a:pathLst>
                <a:path w="499595" h="672901">
                  <a:moveTo>
                    <a:pt x="0" y="0"/>
                  </a:moveTo>
                  <a:lnTo>
                    <a:pt x="499595" y="0"/>
                  </a:lnTo>
                  <a:lnTo>
                    <a:pt x="499595" y="672901"/>
                  </a:lnTo>
                  <a:lnTo>
                    <a:pt x="0" y="672901"/>
                  </a:lnTo>
                  <a:close/>
                </a:path>
              </a:pathLst>
            </a:custGeom>
            <a:solidFill>
              <a:srgbClr val="9F9F9F"/>
            </a:solidFill>
          </p:spPr>
        </p:sp>
        <p:sp>
          <p:nvSpPr>
            <p:cNvPr id="9" name="TextBox 9"/>
            <p:cNvSpPr txBox="1"/>
            <p:nvPr/>
          </p:nvSpPr>
          <p:spPr>
            <a:xfrm>
              <a:off x="0" y="-38100"/>
              <a:ext cx="499595" cy="711001"/>
            </a:xfrm>
            <a:prstGeom prst="rect">
              <a:avLst/>
            </a:prstGeom>
          </p:spPr>
          <p:txBody>
            <a:bodyPr lIns="50800" tIns="50800" rIns="50800" bIns="50800" rtlCol="0" anchor="ctr"/>
            <a:lstStyle/>
            <a:p>
              <a:pPr algn="ctr">
                <a:lnSpc>
                  <a:spcPts val="3359"/>
                </a:lnSpc>
              </a:pPr>
              <a:endParaRPr/>
            </a:p>
          </p:txBody>
        </p:sp>
      </p:grpSp>
      <p:grpSp>
        <p:nvGrpSpPr>
          <p:cNvPr id="10" name="Group 10"/>
          <p:cNvGrpSpPr/>
          <p:nvPr/>
        </p:nvGrpSpPr>
        <p:grpSpPr>
          <a:xfrm>
            <a:off x="17259300" y="2482059"/>
            <a:ext cx="1896900" cy="6259808"/>
            <a:chOff x="0" y="0"/>
            <a:chExt cx="499595" cy="1648674"/>
          </a:xfrm>
        </p:grpSpPr>
        <p:sp>
          <p:nvSpPr>
            <p:cNvPr id="11" name="Freeform 11"/>
            <p:cNvSpPr/>
            <p:nvPr/>
          </p:nvSpPr>
          <p:spPr>
            <a:xfrm>
              <a:off x="0" y="0"/>
              <a:ext cx="499595" cy="1648674"/>
            </a:xfrm>
            <a:custGeom>
              <a:avLst/>
              <a:gdLst/>
              <a:ahLst/>
              <a:cxnLst/>
              <a:rect l="l" t="t" r="r" b="b"/>
              <a:pathLst>
                <a:path w="499595" h="1648674">
                  <a:moveTo>
                    <a:pt x="0" y="0"/>
                  </a:moveTo>
                  <a:lnTo>
                    <a:pt x="499595" y="0"/>
                  </a:lnTo>
                  <a:lnTo>
                    <a:pt x="499595" y="1648674"/>
                  </a:lnTo>
                  <a:lnTo>
                    <a:pt x="0" y="1648674"/>
                  </a:lnTo>
                  <a:close/>
                </a:path>
              </a:pathLst>
            </a:custGeom>
            <a:solidFill>
              <a:srgbClr val="9F9F9F"/>
            </a:solidFill>
          </p:spPr>
        </p:sp>
        <p:sp>
          <p:nvSpPr>
            <p:cNvPr id="12" name="TextBox 12"/>
            <p:cNvSpPr txBox="1"/>
            <p:nvPr/>
          </p:nvSpPr>
          <p:spPr>
            <a:xfrm>
              <a:off x="0" y="-38100"/>
              <a:ext cx="499595" cy="1686774"/>
            </a:xfrm>
            <a:prstGeom prst="rect">
              <a:avLst/>
            </a:prstGeom>
          </p:spPr>
          <p:txBody>
            <a:bodyPr lIns="50800" tIns="50800" rIns="50800" bIns="50800" rtlCol="0" anchor="ctr"/>
            <a:lstStyle/>
            <a:p>
              <a:pPr algn="ctr">
                <a:lnSpc>
                  <a:spcPts val="3359"/>
                </a:lnSpc>
              </a:pPr>
              <a:endParaRPr/>
            </a:p>
          </p:txBody>
        </p:sp>
      </p:grpSp>
      <p:sp>
        <p:nvSpPr>
          <p:cNvPr id="13" name="TextBox 13"/>
          <p:cNvSpPr txBox="1"/>
          <p:nvPr/>
        </p:nvSpPr>
        <p:spPr>
          <a:xfrm>
            <a:off x="1028700" y="3812083"/>
            <a:ext cx="16187556" cy="2386608"/>
          </a:xfrm>
          <a:prstGeom prst="rect">
            <a:avLst/>
          </a:prstGeom>
        </p:spPr>
        <p:txBody>
          <a:bodyPr lIns="0" tIns="0" rIns="0" bIns="0" rtlCol="0" anchor="t">
            <a:spAutoFit/>
          </a:bodyPr>
          <a:lstStyle/>
          <a:p>
            <a:pPr algn="ctr">
              <a:lnSpc>
                <a:spcPts val="19451"/>
              </a:lnSpc>
            </a:pPr>
            <a:r>
              <a:rPr lang="en-US" sz="13894">
                <a:solidFill>
                  <a:srgbClr val="000000"/>
                </a:solidFill>
                <a:latin typeface="Tomorrow"/>
              </a:rPr>
              <a:t>THANKYOU</a:t>
            </a:r>
          </a:p>
        </p:txBody>
      </p:sp>
      <p:sp>
        <p:nvSpPr>
          <p:cNvPr id="14" name="TextBox 14"/>
          <p:cNvSpPr txBox="1"/>
          <p:nvPr/>
        </p:nvSpPr>
        <p:spPr>
          <a:xfrm>
            <a:off x="3385392" y="3201773"/>
            <a:ext cx="11517216" cy="745490"/>
          </a:xfrm>
          <a:prstGeom prst="rect">
            <a:avLst/>
          </a:prstGeom>
        </p:spPr>
        <p:txBody>
          <a:bodyPr lIns="0" tIns="0" rIns="0" bIns="0" rtlCol="0" anchor="t">
            <a:spAutoFit/>
          </a:bodyPr>
          <a:lstStyle/>
          <a:p>
            <a:pPr algn="ctr">
              <a:lnSpc>
                <a:spcPts val="6160"/>
              </a:lnSpc>
            </a:pPr>
            <a:r>
              <a:rPr lang="en-US" sz="4400">
                <a:solidFill>
                  <a:srgbClr val="000000"/>
                </a:solidFill>
                <a:latin typeface="Garet Light"/>
              </a:rPr>
              <a:t>Timmerman Industries</a:t>
            </a:r>
          </a:p>
        </p:txBody>
      </p:sp>
      <p:sp>
        <p:nvSpPr>
          <p:cNvPr id="15" name="TextBox 15"/>
          <p:cNvSpPr txBox="1"/>
          <p:nvPr/>
        </p:nvSpPr>
        <p:spPr>
          <a:xfrm>
            <a:off x="12567438" y="9220200"/>
            <a:ext cx="4670340" cy="396240"/>
          </a:xfrm>
          <a:prstGeom prst="rect">
            <a:avLst/>
          </a:prstGeom>
        </p:spPr>
        <p:txBody>
          <a:bodyPr lIns="0" tIns="0" rIns="0" bIns="0" rtlCol="0" anchor="t">
            <a:spAutoFit/>
          </a:bodyPr>
          <a:lstStyle/>
          <a:p>
            <a:pPr algn="r">
              <a:lnSpc>
                <a:spcPts val="3359"/>
              </a:lnSpc>
            </a:pPr>
            <a:r>
              <a:rPr lang="en-US" sz="2400">
                <a:solidFill>
                  <a:srgbClr val="000000"/>
                </a:solidFill>
                <a:latin typeface="Garet Light"/>
              </a:rPr>
              <a:t>@reallygreatsite</a:t>
            </a:r>
          </a:p>
        </p:txBody>
      </p:sp>
      <p:sp>
        <p:nvSpPr>
          <p:cNvPr id="16" name="TextBox 16"/>
          <p:cNvSpPr txBox="1"/>
          <p:nvPr/>
        </p:nvSpPr>
        <p:spPr>
          <a:xfrm>
            <a:off x="1028700" y="962025"/>
            <a:ext cx="5193808" cy="580390"/>
          </a:xfrm>
          <a:prstGeom prst="rect">
            <a:avLst/>
          </a:prstGeom>
        </p:spPr>
        <p:txBody>
          <a:bodyPr lIns="0" tIns="0" rIns="0" bIns="0" rtlCol="0" anchor="t">
            <a:spAutoFit/>
          </a:bodyPr>
          <a:lstStyle/>
          <a:p>
            <a:pPr>
              <a:lnSpc>
                <a:spcPts val="4759"/>
              </a:lnSpc>
            </a:pPr>
            <a:r>
              <a:rPr lang="en-US" sz="3399">
                <a:solidFill>
                  <a:srgbClr val="000000"/>
                </a:solidFill>
                <a:latin typeface="Garet Light"/>
              </a:rPr>
              <a:t>November 2023</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grpSp>
        <p:nvGrpSpPr>
          <p:cNvPr id="2" name="Group 2"/>
          <p:cNvGrpSpPr/>
          <p:nvPr/>
        </p:nvGrpSpPr>
        <p:grpSpPr>
          <a:xfrm>
            <a:off x="-608531" y="514350"/>
            <a:ext cx="1192202" cy="9258300"/>
            <a:chOff x="0" y="0"/>
            <a:chExt cx="313995" cy="2438400"/>
          </a:xfrm>
        </p:grpSpPr>
        <p:sp>
          <p:nvSpPr>
            <p:cNvPr id="3" name="Freeform 3"/>
            <p:cNvSpPr/>
            <p:nvPr/>
          </p:nvSpPr>
          <p:spPr>
            <a:xfrm>
              <a:off x="0" y="0"/>
              <a:ext cx="313995" cy="2438400"/>
            </a:xfrm>
            <a:custGeom>
              <a:avLst/>
              <a:gdLst/>
              <a:ahLst/>
              <a:cxnLst/>
              <a:rect l="l" t="t" r="r" b="b"/>
              <a:pathLst>
                <a:path w="313995" h="2438400">
                  <a:moveTo>
                    <a:pt x="0" y="0"/>
                  </a:moveTo>
                  <a:lnTo>
                    <a:pt x="313995" y="0"/>
                  </a:lnTo>
                  <a:lnTo>
                    <a:pt x="313995" y="2438400"/>
                  </a:lnTo>
                  <a:lnTo>
                    <a:pt x="0" y="2438400"/>
                  </a:lnTo>
                  <a:close/>
                </a:path>
              </a:pathLst>
            </a:custGeom>
            <a:solidFill>
              <a:srgbClr val="9F9F9F"/>
            </a:solidFill>
          </p:spPr>
        </p:sp>
        <p:sp>
          <p:nvSpPr>
            <p:cNvPr id="4" name="TextBox 4"/>
            <p:cNvSpPr txBox="1"/>
            <p:nvPr/>
          </p:nvSpPr>
          <p:spPr>
            <a:xfrm>
              <a:off x="0" y="-38100"/>
              <a:ext cx="313995" cy="2476500"/>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17704329" y="514350"/>
            <a:ext cx="1192202" cy="9258300"/>
            <a:chOff x="0" y="0"/>
            <a:chExt cx="313995" cy="2438400"/>
          </a:xfrm>
        </p:grpSpPr>
        <p:sp>
          <p:nvSpPr>
            <p:cNvPr id="6" name="Freeform 6"/>
            <p:cNvSpPr/>
            <p:nvPr/>
          </p:nvSpPr>
          <p:spPr>
            <a:xfrm>
              <a:off x="0" y="0"/>
              <a:ext cx="313995" cy="2438400"/>
            </a:xfrm>
            <a:custGeom>
              <a:avLst/>
              <a:gdLst/>
              <a:ahLst/>
              <a:cxnLst/>
              <a:rect l="l" t="t" r="r" b="b"/>
              <a:pathLst>
                <a:path w="313995" h="2438400">
                  <a:moveTo>
                    <a:pt x="0" y="0"/>
                  </a:moveTo>
                  <a:lnTo>
                    <a:pt x="313995" y="0"/>
                  </a:lnTo>
                  <a:lnTo>
                    <a:pt x="313995" y="2438400"/>
                  </a:lnTo>
                  <a:lnTo>
                    <a:pt x="0" y="2438400"/>
                  </a:lnTo>
                  <a:close/>
                </a:path>
              </a:pathLst>
            </a:custGeom>
            <a:solidFill>
              <a:srgbClr val="9F9F9F"/>
            </a:solidFill>
          </p:spPr>
        </p:sp>
        <p:sp>
          <p:nvSpPr>
            <p:cNvPr id="7" name="TextBox 7"/>
            <p:cNvSpPr txBox="1"/>
            <p:nvPr/>
          </p:nvSpPr>
          <p:spPr>
            <a:xfrm>
              <a:off x="0" y="-38100"/>
              <a:ext cx="313995" cy="2476500"/>
            </a:xfrm>
            <a:prstGeom prst="rect">
              <a:avLst/>
            </a:prstGeom>
          </p:spPr>
          <p:txBody>
            <a:bodyPr lIns="50800" tIns="50800" rIns="50800" bIns="50800" rtlCol="0" anchor="ctr"/>
            <a:lstStyle/>
            <a:p>
              <a:pPr algn="ctr">
                <a:lnSpc>
                  <a:spcPts val="3359"/>
                </a:lnSpc>
              </a:pPr>
              <a:endParaRPr/>
            </a:p>
          </p:txBody>
        </p:sp>
      </p:grpSp>
      <p:sp>
        <p:nvSpPr>
          <p:cNvPr id="8" name="Freeform 8"/>
          <p:cNvSpPr/>
          <p:nvPr/>
        </p:nvSpPr>
        <p:spPr>
          <a:xfrm>
            <a:off x="5667966" y="1452830"/>
            <a:ext cx="11047505" cy="11752664"/>
          </a:xfrm>
          <a:custGeom>
            <a:avLst/>
            <a:gdLst/>
            <a:ahLst/>
            <a:cxnLst/>
            <a:rect l="l" t="t" r="r" b="b"/>
            <a:pathLst>
              <a:path w="11047505" h="11752664">
                <a:moveTo>
                  <a:pt x="0" y="0"/>
                </a:moveTo>
                <a:lnTo>
                  <a:pt x="11047505" y="0"/>
                </a:lnTo>
                <a:lnTo>
                  <a:pt x="11047505" y="11752665"/>
                </a:lnTo>
                <a:lnTo>
                  <a:pt x="0" y="117526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TextBox 9"/>
          <p:cNvSpPr txBox="1"/>
          <p:nvPr/>
        </p:nvSpPr>
        <p:spPr>
          <a:xfrm>
            <a:off x="1028700" y="4553673"/>
            <a:ext cx="12706373" cy="4225919"/>
          </a:xfrm>
          <a:prstGeom prst="rect">
            <a:avLst/>
          </a:prstGeom>
        </p:spPr>
        <p:txBody>
          <a:bodyPr lIns="0" tIns="0" rIns="0" bIns="0" rtlCol="0" anchor="t">
            <a:spAutoFit/>
          </a:bodyPr>
          <a:lstStyle/>
          <a:p>
            <a:pPr>
              <a:lnSpc>
                <a:spcPts val="11200"/>
              </a:lnSpc>
            </a:pPr>
            <a:r>
              <a:rPr lang="en-US" sz="8000" dirty="0">
                <a:solidFill>
                  <a:srgbClr val="000000"/>
                </a:solidFill>
                <a:latin typeface="Tomorrow"/>
              </a:rPr>
              <a:t> I. Ý </a:t>
            </a:r>
            <a:r>
              <a:rPr lang="en-US" sz="8000" dirty="0" err="1">
                <a:solidFill>
                  <a:srgbClr val="000000"/>
                </a:solidFill>
                <a:latin typeface="Tomorrow"/>
              </a:rPr>
              <a:t>tưởng</a:t>
            </a:r>
            <a:r>
              <a:rPr lang="en-US" sz="8000" dirty="0">
                <a:solidFill>
                  <a:srgbClr val="000000"/>
                </a:solidFill>
                <a:latin typeface="Tomorrow"/>
              </a:rPr>
              <a:t> ,</a:t>
            </a:r>
            <a:r>
              <a:rPr lang="en-US" sz="8000" dirty="0" err="1">
                <a:solidFill>
                  <a:srgbClr val="000000"/>
                </a:solidFill>
                <a:latin typeface="Tomorrow"/>
              </a:rPr>
              <a:t>chiến</a:t>
            </a:r>
            <a:r>
              <a:rPr lang="en-US" sz="8000" dirty="0">
                <a:solidFill>
                  <a:srgbClr val="000000"/>
                </a:solidFill>
                <a:latin typeface="Tomorrow"/>
              </a:rPr>
              <a:t> </a:t>
            </a:r>
            <a:r>
              <a:rPr lang="en-US" sz="8000" dirty="0" err="1">
                <a:solidFill>
                  <a:srgbClr val="000000"/>
                </a:solidFill>
                <a:latin typeface="Tomorrow"/>
              </a:rPr>
              <a:t>lược</a:t>
            </a:r>
            <a:r>
              <a:rPr lang="en-US" sz="8000" dirty="0">
                <a:solidFill>
                  <a:srgbClr val="000000"/>
                </a:solidFill>
                <a:latin typeface="Tomorrow"/>
              </a:rPr>
              <a:t> </a:t>
            </a:r>
            <a:r>
              <a:rPr lang="en-US" sz="8000" dirty="0" err="1">
                <a:solidFill>
                  <a:srgbClr val="000000"/>
                </a:solidFill>
                <a:latin typeface="Tomorrow"/>
              </a:rPr>
              <a:t>phân</a:t>
            </a:r>
            <a:r>
              <a:rPr lang="en-US" sz="8000" dirty="0">
                <a:solidFill>
                  <a:srgbClr val="000000"/>
                </a:solidFill>
                <a:latin typeface="Tomorrow"/>
              </a:rPr>
              <a:t> </a:t>
            </a:r>
            <a:r>
              <a:rPr lang="en-US" sz="8000" dirty="0" err="1">
                <a:solidFill>
                  <a:srgbClr val="000000"/>
                </a:solidFill>
                <a:latin typeface="Tomorrow"/>
              </a:rPr>
              <a:t>tích</a:t>
            </a:r>
            <a:r>
              <a:rPr lang="en-US" sz="8000" dirty="0">
                <a:solidFill>
                  <a:srgbClr val="000000"/>
                </a:solidFill>
                <a:latin typeface="Tomorrow"/>
              </a:rPr>
              <a:t> </a:t>
            </a:r>
            <a:r>
              <a:rPr lang="en-US" sz="8000" dirty="0" err="1">
                <a:solidFill>
                  <a:srgbClr val="000000"/>
                </a:solidFill>
                <a:latin typeface="Tomorrow"/>
              </a:rPr>
              <a:t>và</a:t>
            </a:r>
            <a:r>
              <a:rPr lang="en-US" sz="8000" dirty="0">
                <a:solidFill>
                  <a:srgbClr val="000000"/>
                </a:solidFill>
                <a:latin typeface="Tomorrow"/>
              </a:rPr>
              <a:t> </a:t>
            </a:r>
            <a:r>
              <a:rPr lang="en-US" sz="8000" dirty="0" err="1">
                <a:solidFill>
                  <a:srgbClr val="000000"/>
                </a:solidFill>
                <a:latin typeface="Tomorrow"/>
              </a:rPr>
              <a:t>nguyên</a:t>
            </a:r>
            <a:r>
              <a:rPr lang="en-US" sz="8000" dirty="0">
                <a:solidFill>
                  <a:srgbClr val="000000"/>
                </a:solidFill>
                <a:latin typeface="Tomorrow"/>
              </a:rPr>
              <a:t> </a:t>
            </a:r>
            <a:r>
              <a:rPr lang="en-US" sz="8000" dirty="0" err="1">
                <a:solidFill>
                  <a:srgbClr val="000000"/>
                </a:solidFill>
                <a:latin typeface="Tomorrow"/>
              </a:rPr>
              <a:t>tắc</a:t>
            </a:r>
            <a:r>
              <a:rPr lang="en-US" sz="8000" dirty="0">
                <a:solidFill>
                  <a:srgbClr val="000000"/>
                </a:solidFill>
                <a:latin typeface="Tomorrow"/>
              </a:rPr>
              <a:t> </a:t>
            </a:r>
            <a:r>
              <a:rPr lang="en-US" sz="8000" dirty="0" err="1">
                <a:solidFill>
                  <a:srgbClr val="000000"/>
                </a:solidFill>
                <a:latin typeface="Tomorrow"/>
              </a:rPr>
              <a:t>xây</a:t>
            </a:r>
            <a:r>
              <a:rPr lang="en-US" sz="8000" dirty="0">
                <a:solidFill>
                  <a:srgbClr val="000000"/>
                </a:solidFill>
                <a:latin typeface="Tomorrow"/>
              </a:rPr>
              <a:t> </a:t>
            </a:r>
            <a:r>
              <a:rPr lang="en-US" sz="8000" dirty="0" err="1">
                <a:solidFill>
                  <a:srgbClr val="000000"/>
                </a:solidFill>
                <a:latin typeface="Tomorrow"/>
              </a:rPr>
              <a:t>dựng</a:t>
            </a:r>
            <a:r>
              <a:rPr lang="en-US" sz="8000" dirty="0">
                <a:solidFill>
                  <a:srgbClr val="000000"/>
                </a:solidFill>
                <a:latin typeface="Tomorrow"/>
              </a:rPr>
              <a:t> </a:t>
            </a:r>
            <a:r>
              <a:rPr lang="en-US" sz="8000" dirty="0" err="1">
                <a:solidFill>
                  <a:srgbClr val="000000"/>
                </a:solidFill>
                <a:latin typeface="Tomorrow"/>
              </a:rPr>
              <a:t>thuật</a:t>
            </a:r>
            <a:r>
              <a:rPr lang="en-US" sz="8000" dirty="0">
                <a:solidFill>
                  <a:srgbClr val="000000"/>
                </a:solidFill>
                <a:latin typeface="Tomorrow"/>
              </a:rPr>
              <a:t> </a:t>
            </a:r>
            <a:r>
              <a:rPr lang="en-US" sz="8000" dirty="0" err="1">
                <a:solidFill>
                  <a:srgbClr val="000000"/>
                </a:solidFill>
                <a:latin typeface="Tomorrow"/>
              </a:rPr>
              <a:t>toán</a:t>
            </a:r>
            <a:r>
              <a:rPr lang="en-US" sz="8000" dirty="0">
                <a:solidFill>
                  <a:srgbClr val="000000"/>
                </a:solidFill>
                <a:latin typeface="Tomorrow"/>
              </a:rPr>
              <a:t>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grpSp>
        <p:nvGrpSpPr>
          <p:cNvPr id="2" name="Group 2"/>
          <p:cNvGrpSpPr/>
          <p:nvPr/>
        </p:nvGrpSpPr>
        <p:grpSpPr>
          <a:xfrm>
            <a:off x="9891327" y="3584168"/>
            <a:ext cx="7033850" cy="1775438"/>
            <a:chOff x="0" y="0"/>
            <a:chExt cx="9378467" cy="2367251"/>
          </a:xfrm>
        </p:grpSpPr>
        <p:grpSp>
          <p:nvGrpSpPr>
            <p:cNvPr id="3" name="Group 3"/>
            <p:cNvGrpSpPr/>
            <p:nvPr/>
          </p:nvGrpSpPr>
          <p:grpSpPr>
            <a:xfrm>
              <a:off x="685378" y="505883"/>
              <a:ext cx="8693089" cy="1861368"/>
              <a:chOff x="0" y="0"/>
              <a:chExt cx="1717153" cy="367678"/>
            </a:xfrm>
          </p:grpSpPr>
          <p:sp>
            <p:nvSpPr>
              <p:cNvPr id="4" name="Freeform 4"/>
              <p:cNvSpPr/>
              <p:nvPr/>
            </p:nvSpPr>
            <p:spPr>
              <a:xfrm>
                <a:off x="0" y="0"/>
                <a:ext cx="1717153" cy="367678"/>
              </a:xfrm>
              <a:custGeom>
                <a:avLst/>
                <a:gdLst/>
                <a:ahLst/>
                <a:cxnLst/>
                <a:rect l="l" t="t" r="r" b="b"/>
                <a:pathLst>
                  <a:path w="1717153" h="367678">
                    <a:moveTo>
                      <a:pt x="0" y="0"/>
                    </a:moveTo>
                    <a:lnTo>
                      <a:pt x="1717153" y="0"/>
                    </a:lnTo>
                    <a:lnTo>
                      <a:pt x="1717153" y="367678"/>
                    </a:lnTo>
                    <a:lnTo>
                      <a:pt x="0" y="367678"/>
                    </a:lnTo>
                    <a:close/>
                  </a:path>
                </a:pathLst>
              </a:custGeom>
              <a:solidFill>
                <a:srgbClr val="FFFFFF"/>
              </a:solidFill>
            </p:spPr>
          </p:sp>
          <p:sp>
            <p:nvSpPr>
              <p:cNvPr id="5" name="TextBox 5"/>
              <p:cNvSpPr txBox="1"/>
              <p:nvPr/>
            </p:nvSpPr>
            <p:spPr>
              <a:xfrm>
                <a:off x="0" y="-38100"/>
                <a:ext cx="1717153" cy="405778"/>
              </a:xfrm>
              <a:prstGeom prst="rect">
                <a:avLst/>
              </a:prstGeom>
            </p:spPr>
            <p:txBody>
              <a:bodyPr lIns="50800" tIns="50800" rIns="50800" bIns="50800" rtlCol="0" anchor="ctr"/>
              <a:lstStyle/>
              <a:p>
                <a:pPr algn="ctr">
                  <a:lnSpc>
                    <a:spcPts val="3359"/>
                  </a:lnSpc>
                </a:pPr>
                <a:endParaRPr/>
              </a:p>
            </p:txBody>
          </p:sp>
        </p:grpSp>
        <p:grpSp>
          <p:nvGrpSpPr>
            <p:cNvPr id="6" name="Group 6"/>
            <p:cNvGrpSpPr/>
            <p:nvPr/>
          </p:nvGrpSpPr>
          <p:grpSpPr>
            <a:xfrm>
              <a:off x="0" y="0"/>
              <a:ext cx="8693089" cy="1861368"/>
              <a:chOff x="0" y="0"/>
              <a:chExt cx="1717153" cy="367678"/>
            </a:xfrm>
          </p:grpSpPr>
          <p:sp>
            <p:nvSpPr>
              <p:cNvPr id="7" name="Freeform 7"/>
              <p:cNvSpPr/>
              <p:nvPr/>
            </p:nvSpPr>
            <p:spPr>
              <a:xfrm>
                <a:off x="0" y="0"/>
                <a:ext cx="1717153" cy="367678"/>
              </a:xfrm>
              <a:custGeom>
                <a:avLst/>
                <a:gdLst/>
                <a:ahLst/>
                <a:cxnLst/>
                <a:rect l="l" t="t" r="r" b="b"/>
                <a:pathLst>
                  <a:path w="1717153" h="367678">
                    <a:moveTo>
                      <a:pt x="0" y="0"/>
                    </a:moveTo>
                    <a:lnTo>
                      <a:pt x="1717153" y="0"/>
                    </a:lnTo>
                    <a:lnTo>
                      <a:pt x="1717153" y="367678"/>
                    </a:lnTo>
                    <a:lnTo>
                      <a:pt x="0" y="367678"/>
                    </a:lnTo>
                    <a:close/>
                  </a:path>
                </a:pathLst>
              </a:custGeom>
              <a:solidFill>
                <a:srgbClr val="9F9F9F"/>
              </a:solidFill>
            </p:spPr>
          </p:sp>
          <p:sp>
            <p:nvSpPr>
              <p:cNvPr id="8" name="TextBox 8"/>
              <p:cNvSpPr txBox="1"/>
              <p:nvPr/>
            </p:nvSpPr>
            <p:spPr>
              <a:xfrm>
                <a:off x="0" y="-38100"/>
                <a:ext cx="1717153" cy="405778"/>
              </a:xfrm>
              <a:prstGeom prst="rect">
                <a:avLst/>
              </a:prstGeom>
            </p:spPr>
            <p:txBody>
              <a:bodyPr lIns="50800" tIns="50800" rIns="50800" bIns="50800" rtlCol="0" anchor="ctr"/>
              <a:lstStyle/>
              <a:p>
                <a:pPr algn="ctr">
                  <a:lnSpc>
                    <a:spcPts val="3359"/>
                  </a:lnSpc>
                </a:pPr>
                <a:endParaRPr/>
              </a:p>
            </p:txBody>
          </p:sp>
        </p:grpSp>
        <p:sp>
          <p:nvSpPr>
            <p:cNvPr id="9" name="TextBox 9"/>
            <p:cNvSpPr txBox="1"/>
            <p:nvPr/>
          </p:nvSpPr>
          <p:spPr>
            <a:xfrm>
              <a:off x="279264" y="329551"/>
              <a:ext cx="9099203" cy="1107017"/>
            </a:xfrm>
            <a:prstGeom prst="rect">
              <a:avLst/>
            </a:prstGeom>
          </p:spPr>
          <p:txBody>
            <a:bodyPr lIns="0" tIns="0" rIns="0" bIns="0" rtlCol="0" anchor="t">
              <a:spAutoFit/>
            </a:bodyPr>
            <a:lstStyle/>
            <a:p>
              <a:pPr>
                <a:lnSpc>
                  <a:spcPts val="7000"/>
                </a:lnSpc>
              </a:pPr>
              <a:r>
                <a:rPr lang="en-US" sz="5000">
                  <a:solidFill>
                    <a:srgbClr val="000000"/>
                  </a:solidFill>
                  <a:latin typeface="Francois One"/>
                </a:rPr>
                <a:t>2. Chiến lược phân tích</a:t>
              </a:r>
            </a:p>
          </p:txBody>
        </p:sp>
      </p:grpSp>
      <p:grpSp>
        <p:nvGrpSpPr>
          <p:cNvPr id="10" name="Group 10"/>
          <p:cNvGrpSpPr/>
          <p:nvPr/>
        </p:nvGrpSpPr>
        <p:grpSpPr>
          <a:xfrm>
            <a:off x="1491388" y="672938"/>
            <a:ext cx="5124642" cy="1775438"/>
            <a:chOff x="0" y="0"/>
            <a:chExt cx="6832856" cy="2367251"/>
          </a:xfrm>
        </p:grpSpPr>
        <p:grpSp>
          <p:nvGrpSpPr>
            <p:cNvPr id="11" name="Group 11"/>
            <p:cNvGrpSpPr/>
            <p:nvPr/>
          </p:nvGrpSpPr>
          <p:grpSpPr>
            <a:xfrm>
              <a:off x="499345" y="505883"/>
              <a:ext cx="6333511" cy="1861368"/>
              <a:chOff x="0" y="0"/>
              <a:chExt cx="1251064" cy="367678"/>
            </a:xfrm>
          </p:grpSpPr>
          <p:sp>
            <p:nvSpPr>
              <p:cNvPr id="12" name="Freeform 12"/>
              <p:cNvSpPr/>
              <p:nvPr/>
            </p:nvSpPr>
            <p:spPr>
              <a:xfrm>
                <a:off x="0" y="0"/>
                <a:ext cx="1251064" cy="367678"/>
              </a:xfrm>
              <a:custGeom>
                <a:avLst/>
                <a:gdLst/>
                <a:ahLst/>
                <a:cxnLst/>
                <a:rect l="l" t="t" r="r" b="b"/>
                <a:pathLst>
                  <a:path w="1251064" h="367678">
                    <a:moveTo>
                      <a:pt x="0" y="0"/>
                    </a:moveTo>
                    <a:lnTo>
                      <a:pt x="1251064" y="0"/>
                    </a:lnTo>
                    <a:lnTo>
                      <a:pt x="1251064" y="367678"/>
                    </a:lnTo>
                    <a:lnTo>
                      <a:pt x="0" y="367678"/>
                    </a:lnTo>
                    <a:close/>
                  </a:path>
                </a:pathLst>
              </a:custGeom>
              <a:solidFill>
                <a:srgbClr val="FFFFFF"/>
              </a:solidFill>
            </p:spPr>
          </p:sp>
          <p:sp>
            <p:nvSpPr>
              <p:cNvPr id="13" name="TextBox 13"/>
              <p:cNvSpPr txBox="1"/>
              <p:nvPr/>
            </p:nvSpPr>
            <p:spPr>
              <a:xfrm>
                <a:off x="0" y="-47625"/>
                <a:ext cx="1251064" cy="415303"/>
              </a:xfrm>
              <a:prstGeom prst="rect">
                <a:avLst/>
              </a:prstGeom>
            </p:spPr>
            <p:txBody>
              <a:bodyPr lIns="50800" tIns="50800" rIns="50800" bIns="50800" rtlCol="0" anchor="ctr"/>
              <a:lstStyle/>
              <a:p>
                <a:pPr algn="ctr">
                  <a:lnSpc>
                    <a:spcPts val="3359"/>
                  </a:lnSpc>
                </a:pPr>
                <a:endParaRPr/>
              </a:p>
            </p:txBody>
          </p:sp>
        </p:grpSp>
        <p:grpSp>
          <p:nvGrpSpPr>
            <p:cNvPr id="14" name="Group 14"/>
            <p:cNvGrpSpPr/>
            <p:nvPr/>
          </p:nvGrpSpPr>
          <p:grpSpPr>
            <a:xfrm>
              <a:off x="0" y="0"/>
              <a:ext cx="6333511" cy="1861368"/>
              <a:chOff x="0" y="0"/>
              <a:chExt cx="1251064" cy="367678"/>
            </a:xfrm>
          </p:grpSpPr>
          <p:sp>
            <p:nvSpPr>
              <p:cNvPr id="15" name="Freeform 15"/>
              <p:cNvSpPr/>
              <p:nvPr/>
            </p:nvSpPr>
            <p:spPr>
              <a:xfrm>
                <a:off x="0" y="0"/>
                <a:ext cx="1251064" cy="367678"/>
              </a:xfrm>
              <a:custGeom>
                <a:avLst/>
                <a:gdLst/>
                <a:ahLst/>
                <a:cxnLst/>
                <a:rect l="l" t="t" r="r" b="b"/>
                <a:pathLst>
                  <a:path w="1251064" h="367678">
                    <a:moveTo>
                      <a:pt x="0" y="0"/>
                    </a:moveTo>
                    <a:lnTo>
                      <a:pt x="1251064" y="0"/>
                    </a:lnTo>
                    <a:lnTo>
                      <a:pt x="1251064" y="367678"/>
                    </a:lnTo>
                    <a:lnTo>
                      <a:pt x="0" y="367678"/>
                    </a:lnTo>
                    <a:close/>
                  </a:path>
                </a:pathLst>
              </a:custGeom>
              <a:solidFill>
                <a:srgbClr val="9F9F9F"/>
              </a:solidFill>
            </p:spPr>
          </p:sp>
          <p:sp>
            <p:nvSpPr>
              <p:cNvPr id="16" name="TextBox 16"/>
              <p:cNvSpPr txBox="1"/>
              <p:nvPr/>
            </p:nvSpPr>
            <p:spPr>
              <a:xfrm>
                <a:off x="0" y="-47625"/>
                <a:ext cx="1251064" cy="415303"/>
              </a:xfrm>
              <a:prstGeom prst="rect">
                <a:avLst/>
              </a:prstGeom>
            </p:spPr>
            <p:txBody>
              <a:bodyPr lIns="50800" tIns="50800" rIns="50800" bIns="50800" rtlCol="0" anchor="ctr"/>
              <a:lstStyle/>
              <a:p>
                <a:pPr algn="ctr">
                  <a:lnSpc>
                    <a:spcPts val="3359"/>
                  </a:lnSpc>
                </a:pPr>
                <a:endParaRPr/>
              </a:p>
            </p:txBody>
          </p:sp>
        </p:grpSp>
        <p:sp>
          <p:nvSpPr>
            <p:cNvPr id="17" name="TextBox 17"/>
            <p:cNvSpPr txBox="1"/>
            <p:nvPr/>
          </p:nvSpPr>
          <p:spPr>
            <a:xfrm>
              <a:off x="351404" y="329551"/>
              <a:ext cx="6282236" cy="1107017"/>
            </a:xfrm>
            <a:prstGeom prst="rect">
              <a:avLst/>
            </a:prstGeom>
          </p:spPr>
          <p:txBody>
            <a:bodyPr lIns="0" tIns="0" rIns="0" bIns="0" rtlCol="0" anchor="t">
              <a:spAutoFit/>
            </a:bodyPr>
            <a:lstStyle/>
            <a:p>
              <a:pPr marL="1079501" lvl="1" indent="-539750">
                <a:lnSpc>
                  <a:spcPts val="7000"/>
                </a:lnSpc>
                <a:buAutoNum type="arabicPeriod"/>
              </a:pPr>
              <a:r>
                <a:rPr lang="en-US" sz="5000">
                  <a:solidFill>
                    <a:srgbClr val="000000"/>
                  </a:solidFill>
                  <a:latin typeface="Francois One"/>
                </a:rPr>
                <a:t> Ý tưởng</a:t>
              </a:r>
            </a:p>
          </p:txBody>
        </p:sp>
      </p:grpSp>
      <p:sp>
        <p:nvSpPr>
          <p:cNvPr id="18" name="TextBox 18"/>
          <p:cNvSpPr txBox="1"/>
          <p:nvPr/>
        </p:nvSpPr>
        <p:spPr>
          <a:xfrm>
            <a:off x="899674" y="2582219"/>
            <a:ext cx="6926700" cy="2790705"/>
          </a:xfrm>
          <a:prstGeom prst="rect">
            <a:avLst/>
          </a:prstGeom>
        </p:spPr>
        <p:txBody>
          <a:bodyPr lIns="0" tIns="0" rIns="0" bIns="0" rtlCol="0" anchor="t">
            <a:spAutoFit/>
          </a:bodyPr>
          <a:lstStyle/>
          <a:p>
            <a:pPr algn="just">
              <a:lnSpc>
                <a:spcPts val="4507"/>
              </a:lnSpc>
            </a:pPr>
            <a:r>
              <a:rPr lang="en-US" sz="3004" spc="90">
                <a:solidFill>
                  <a:srgbClr val="000000"/>
                </a:solidFill>
                <a:latin typeface="Clear Sans"/>
              </a:rPr>
              <a:t>Qua ngôn ngữ lập trình Python để xây dựng thuật toán dùng để theo dõi tình hình biến động của thị trường trong khoảng thời gian ngắn hạn</a:t>
            </a:r>
          </a:p>
          <a:p>
            <a:pPr algn="just">
              <a:lnSpc>
                <a:spcPts val="3906"/>
              </a:lnSpc>
            </a:pPr>
            <a:endParaRPr lang="en-US" sz="3004" spc="90">
              <a:solidFill>
                <a:srgbClr val="000000"/>
              </a:solidFill>
              <a:latin typeface="Clear Sans"/>
            </a:endParaRPr>
          </a:p>
        </p:txBody>
      </p:sp>
      <p:sp>
        <p:nvSpPr>
          <p:cNvPr id="19" name="TextBox 19"/>
          <p:cNvSpPr txBox="1"/>
          <p:nvPr/>
        </p:nvSpPr>
        <p:spPr>
          <a:xfrm>
            <a:off x="9144000" y="5563916"/>
            <a:ext cx="8528504" cy="3952815"/>
          </a:xfrm>
          <a:prstGeom prst="rect">
            <a:avLst/>
          </a:prstGeom>
        </p:spPr>
        <p:txBody>
          <a:bodyPr lIns="0" tIns="0" rIns="0" bIns="0" rtlCol="0" anchor="t">
            <a:spAutoFit/>
          </a:bodyPr>
          <a:lstStyle/>
          <a:p>
            <a:pPr algn="ctr">
              <a:lnSpc>
                <a:spcPts val="3906"/>
              </a:lnSpc>
            </a:pPr>
            <a:r>
              <a:rPr lang="en-US" sz="3004" spc="90">
                <a:solidFill>
                  <a:srgbClr val="000000"/>
                </a:solidFill>
                <a:latin typeface="Clear Sans"/>
              </a:rPr>
              <a:t>Nhóm sử dụng chiến lược:</a:t>
            </a:r>
          </a:p>
          <a:p>
            <a:pPr algn="ctr">
              <a:lnSpc>
                <a:spcPts val="3906"/>
              </a:lnSpc>
            </a:pPr>
            <a:r>
              <a:rPr lang="en-US" sz="3004" spc="90">
                <a:solidFill>
                  <a:srgbClr val="000000"/>
                </a:solidFill>
                <a:latin typeface="Clear Sans"/>
              </a:rPr>
              <a:t>Trend Following - Giao dịch theo xu hướng:</a:t>
            </a:r>
          </a:p>
          <a:p>
            <a:pPr marL="0" lvl="0" indent="0" algn="ctr">
              <a:lnSpc>
                <a:spcPts val="3906"/>
              </a:lnSpc>
              <a:spcBef>
                <a:spcPct val="0"/>
              </a:spcBef>
            </a:pPr>
            <a:r>
              <a:rPr lang="en-US" sz="3004" spc="90">
                <a:solidFill>
                  <a:srgbClr val="000000"/>
                </a:solidFill>
                <a:latin typeface="Clear Sans"/>
              </a:rPr>
              <a:t>Qua việc sử dụng các đường SMA(Single Moving Average), EMA(Exponential Moving Average) và Bollinger Bands (Tính hiệu dải Bollinger) nhằm xác định được thời điểm mua và bán cổ phiếu mà khi đó thu được lợi nhuận là cao nhất.</a:t>
            </a:r>
          </a:p>
        </p:txBody>
      </p:sp>
      <p:sp>
        <p:nvSpPr>
          <p:cNvPr id="20" name="Freeform 20"/>
          <p:cNvSpPr/>
          <p:nvPr/>
        </p:nvSpPr>
        <p:spPr>
          <a:xfrm>
            <a:off x="-783263" y="5839258"/>
            <a:ext cx="3134903" cy="9269874"/>
          </a:xfrm>
          <a:custGeom>
            <a:avLst/>
            <a:gdLst/>
            <a:ahLst/>
            <a:cxnLst/>
            <a:rect l="l" t="t" r="r" b="b"/>
            <a:pathLst>
              <a:path w="3134903" h="9269874">
                <a:moveTo>
                  <a:pt x="0" y="0"/>
                </a:moveTo>
                <a:lnTo>
                  <a:pt x="3134902" y="0"/>
                </a:lnTo>
                <a:lnTo>
                  <a:pt x="3134902" y="9269874"/>
                </a:lnTo>
                <a:lnTo>
                  <a:pt x="0" y="926987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1" name="Freeform 21"/>
          <p:cNvSpPr/>
          <p:nvPr/>
        </p:nvSpPr>
        <p:spPr>
          <a:xfrm rot="5400000">
            <a:off x="17874782" y="-2930360"/>
            <a:ext cx="3134903" cy="9269874"/>
          </a:xfrm>
          <a:custGeom>
            <a:avLst/>
            <a:gdLst/>
            <a:ahLst/>
            <a:cxnLst/>
            <a:rect l="l" t="t" r="r" b="b"/>
            <a:pathLst>
              <a:path w="3134903" h="9269874">
                <a:moveTo>
                  <a:pt x="0" y="0"/>
                </a:moveTo>
                <a:lnTo>
                  <a:pt x="3134902" y="0"/>
                </a:lnTo>
                <a:lnTo>
                  <a:pt x="3134902" y="9269874"/>
                </a:lnTo>
                <a:lnTo>
                  <a:pt x="0" y="926987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sp>
        <p:nvSpPr>
          <p:cNvPr id="2" name="Freeform 2"/>
          <p:cNvSpPr/>
          <p:nvPr/>
        </p:nvSpPr>
        <p:spPr>
          <a:xfrm rot="5400000">
            <a:off x="-1567451" y="5687993"/>
            <a:ext cx="3134903" cy="9269874"/>
          </a:xfrm>
          <a:custGeom>
            <a:avLst/>
            <a:gdLst/>
            <a:ahLst/>
            <a:cxnLst/>
            <a:rect l="l" t="t" r="r" b="b"/>
            <a:pathLst>
              <a:path w="3134903" h="9269874">
                <a:moveTo>
                  <a:pt x="0" y="0"/>
                </a:moveTo>
                <a:lnTo>
                  <a:pt x="3134902" y="0"/>
                </a:lnTo>
                <a:lnTo>
                  <a:pt x="3134902" y="9269874"/>
                </a:lnTo>
                <a:lnTo>
                  <a:pt x="0" y="926987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5400000">
            <a:off x="13426334" y="-1527704"/>
            <a:ext cx="3134903" cy="9269874"/>
          </a:xfrm>
          <a:custGeom>
            <a:avLst/>
            <a:gdLst/>
            <a:ahLst/>
            <a:cxnLst/>
            <a:rect l="l" t="t" r="r" b="b"/>
            <a:pathLst>
              <a:path w="3134903" h="9269874">
                <a:moveTo>
                  <a:pt x="0" y="0"/>
                </a:moveTo>
                <a:lnTo>
                  <a:pt x="3134902" y="0"/>
                </a:lnTo>
                <a:lnTo>
                  <a:pt x="3134902" y="9269874"/>
                </a:lnTo>
                <a:lnTo>
                  <a:pt x="0" y="926987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4" name="Group 4"/>
          <p:cNvGrpSpPr/>
          <p:nvPr/>
        </p:nvGrpSpPr>
        <p:grpSpPr>
          <a:xfrm>
            <a:off x="0" y="1109623"/>
            <a:ext cx="18288000" cy="62749"/>
            <a:chOff x="0" y="0"/>
            <a:chExt cx="4816593" cy="16527"/>
          </a:xfrm>
        </p:grpSpPr>
        <p:sp>
          <p:nvSpPr>
            <p:cNvPr id="5" name="Freeform 5"/>
            <p:cNvSpPr/>
            <p:nvPr/>
          </p:nvSpPr>
          <p:spPr>
            <a:xfrm>
              <a:off x="0" y="0"/>
              <a:ext cx="4816592" cy="16527"/>
            </a:xfrm>
            <a:custGeom>
              <a:avLst/>
              <a:gdLst/>
              <a:ahLst/>
              <a:cxnLst/>
              <a:rect l="l" t="t" r="r" b="b"/>
              <a:pathLst>
                <a:path w="4816592" h="16527">
                  <a:moveTo>
                    <a:pt x="0" y="0"/>
                  </a:moveTo>
                  <a:lnTo>
                    <a:pt x="4816592" y="0"/>
                  </a:lnTo>
                  <a:lnTo>
                    <a:pt x="4816592" y="16527"/>
                  </a:lnTo>
                  <a:lnTo>
                    <a:pt x="0" y="16527"/>
                  </a:lnTo>
                  <a:close/>
                </a:path>
              </a:pathLst>
            </a:custGeom>
            <a:solidFill>
              <a:srgbClr val="9F9F9F"/>
            </a:solidFill>
          </p:spPr>
        </p:sp>
        <p:sp>
          <p:nvSpPr>
            <p:cNvPr id="6" name="TextBox 6"/>
            <p:cNvSpPr txBox="1"/>
            <p:nvPr/>
          </p:nvSpPr>
          <p:spPr>
            <a:xfrm>
              <a:off x="0" y="-38100"/>
              <a:ext cx="4816593" cy="54627"/>
            </a:xfrm>
            <a:prstGeom prst="rect">
              <a:avLst/>
            </a:prstGeom>
          </p:spPr>
          <p:txBody>
            <a:bodyPr lIns="50800" tIns="50800" rIns="50800" bIns="50800" rtlCol="0" anchor="ctr"/>
            <a:lstStyle/>
            <a:p>
              <a:pPr algn="ctr">
                <a:lnSpc>
                  <a:spcPts val="3359"/>
                </a:lnSpc>
              </a:pPr>
              <a:endParaRPr/>
            </a:p>
          </p:txBody>
        </p:sp>
      </p:grpSp>
      <p:sp>
        <p:nvSpPr>
          <p:cNvPr id="7" name="TextBox 7"/>
          <p:cNvSpPr txBox="1"/>
          <p:nvPr/>
        </p:nvSpPr>
        <p:spPr>
          <a:xfrm>
            <a:off x="317792" y="164863"/>
            <a:ext cx="10517926" cy="863600"/>
          </a:xfrm>
          <a:prstGeom prst="rect">
            <a:avLst/>
          </a:prstGeom>
        </p:spPr>
        <p:txBody>
          <a:bodyPr lIns="0" tIns="0" rIns="0" bIns="0" rtlCol="0" anchor="t">
            <a:spAutoFit/>
          </a:bodyPr>
          <a:lstStyle/>
          <a:p>
            <a:pPr>
              <a:lnSpc>
                <a:spcPts val="7000"/>
              </a:lnSpc>
            </a:pPr>
            <a:r>
              <a:rPr lang="en-US" sz="5000">
                <a:solidFill>
                  <a:srgbClr val="000000"/>
                </a:solidFill>
                <a:latin typeface="Clear Sans Bold"/>
              </a:rPr>
              <a:t>3. Nguyên tắc xây dựng thuật toán</a:t>
            </a:r>
          </a:p>
        </p:txBody>
      </p:sp>
      <p:grpSp>
        <p:nvGrpSpPr>
          <p:cNvPr id="8" name="Group 8"/>
          <p:cNvGrpSpPr/>
          <p:nvPr/>
        </p:nvGrpSpPr>
        <p:grpSpPr>
          <a:xfrm rot="-5400000">
            <a:off x="4757680" y="8870034"/>
            <a:ext cx="6134718" cy="47625"/>
            <a:chOff x="0" y="0"/>
            <a:chExt cx="1615728" cy="12543"/>
          </a:xfrm>
        </p:grpSpPr>
        <p:sp>
          <p:nvSpPr>
            <p:cNvPr id="9" name="Freeform 9"/>
            <p:cNvSpPr/>
            <p:nvPr/>
          </p:nvSpPr>
          <p:spPr>
            <a:xfrm>
              <a:off x="0" y="0"/>
              <a:ext cx="1615728" cy="12543"/>
            </a:xfrm>
            <a:custGeom>
              <a:avLst/>
              <a:gdLst/>
              <a:ahLst/>
              <a:cxnLst/>
              <a:rect l="l" t="t" r="r" b="b"/>
              <a:pathLst>
                <a:path w="1615728" h="12543">
                  <a:moveTo>
                    <a:pt x="0" y="0"/>
                  </a:moveTo>
                  <a:lnTo>
                    <a:pt x="1615728" y="0"/>
                  </a:lnTo>
                  <a:lnTo>
                    <a:pt x="1615728" y="12543"/>
                  </a:lnTo>
                  <a:lnTo>
                    <a:pt x="0" y="12543"/>
                  </a:lnTo>
                  <a:close/>
                </a:path>
              </a:pathLst>
            </a:custGeom>
            <a:solidFill>
              <a:srgbClr val="9F9F9F"/>
            </a:solidFill>
          </p:spPr>
        </p:sp>
        <p:sp>
          <p:nvSpPr>
            <p:cNvPr id="10" name="TextBox 10"/>
            <p:cNvSpPr txBox="1"/>
            <p:nvPr/>
          </p:nvSpPr>
          <p:spPr>
            <a:xfrm>
              <a:off x="0" y="-38100"/>
              <a:ext cx="1615728" cy="50643"/>
            </a:xfrm>
            <a:prstGeom prst="rect">
              <a:avLst/>
            </a:prstGeom>
          </p:spPr>
          <p:txBody>
            <a:bodyPr lIns="50800" tIns="50800" rIns="50800" bIns="50800" rtlCol="0" anchor="ctr"/>
            <a:lstStyle/>
            <a:p>
              <a:pPr algn="ctr">
                <a:lnSpc>
                  <a:spcPts val="3359"/>
                </a:lnSpc>
              </a:pPr>
              <a:endParaRPr/>
            </a:p>
          </p:txBody>
        </p:sp>
      </p:grpSp>
      <p:sp>
        <p:nvSpPr>
          <p:cNvPr id="11" name="TextBox 11"/>
          <p:cNvSpPr txBox="1"/>
          <p:nvPr/>
        </p:nvSpPr>
        <p:spPr>
          <a:xfrm>
            <a:off x="1945420" y="2657060"/>
            <a:ext cx="7262670" cy="4508956"/>
          </a:xfrm>
          <a:prstGeom prst="rect">
            <a:avLst/>
          </a:prstGeom>
        </p:spPr>
        <p:txBody>
          <a:bodyPr lIns="0" tIns="0" rIns="0" bIns="0" rtlCol="0" anchor="t">
            <a:spAutoFit/>
          </a:bodyPr>
          <a:lstStyle/>
          <a:p>
            <a:pPr>
              <a:lnSpc>
                <a:spcPts val="5107"/>
              </a:lnSpc>
            </a:pPr>
            <a:r>
              <a:rPr lang="en-US" sz="3404" spc="102">
                <a:solidFill>
                  <a:srgbClr val="000000"/>
                </a:solidFill>
                <a:latin typeface="Clear Sans"/>
              </a:rPr>
              <a:t>Một số lý do Python là ngôn ngữ lập trình nhóm chọn: </a:t>
            </a:r>
          </a:p>
          <a:p>
            <a:pPr marL="735076" lvl="1" indent="-367538">
              <a:lnSpc>
                <a:spcPts val="5107"/>
              </a:lnSpc>
              <a:buFont typeface="Arial"/>
              <a:buChar char="•"/>
            </a:pPr>
            <a:r>
              <a:rPr lang="en-US" sz="3404" spc="102">
                <a:solidFill>
                  <a:srgbClr val="000000"/>
                </a:solidFill>
                <a:latin typeface="Clear Sans"/>
              </a:rPr>
              <a:t>Tính phổ biến và sự tin dùng</a:t>
            </a:r>
          </a:p>
          <a:p>
            <a:pPr marL="735076" lvl="1" indent="-367538">
              <a:lnSpc>
                <a:spcPts val="5107"/>
              </a:lnSpc>
              <a:buFont typeface="Arial"/>
              <a:buChar char="•"/>
            </a:pPr>
            <a:r>
              <a:rPr lang="en-US" sz="3404" spc="102">
                <a:solidFill>
                  <a:srgbClr val="000000"/>
                </a:solidFill>
                <a:latin typeface="Clear Sans"/>
              </a:rPr>
              <a:t>Kho tàng thư viện khổng lồ</a:t>
            </a:r>
          </a:p>
          <a:p>
            <a:pPr marL="735076" lvl="1" indent="-367538">
              <a:lnSpc>
                <a:spcPts val="5107"/>
              </a:lnSpc>
              <a:buFont typeface="Arial"/>
              <a:buChar char="•"/>
            </a:pPr>
            <a:r>
              <a:rPr lang="en-US" sz="3404" spc="102">
                <a:solidFill>
                  <a:srgbClr val="000000"/>
                </a:solidFill>
                <a:latin typeface="Clear Sans"/>
              </a:rPr>
              <a:t>Khả năng tích hợp</a:t>
            </a:r>
          </a:p>
          <a:p>
            <a:pPr marL="735076" lvl="1" indent="-367538">
              <a:lnSpc>
                <a:spcPts val="5107"/>
              </a:lnSpc>
              <a:buFont typeface="Arial"/>
              <a:buChar char="•"/>
            </a:pPr>
            <a:r>
              <a:rPr lang="en-US" sz="3404" spc="102">
                <a:solidFill>
                  <a:srgbClr val="000000"/>
                </a:solidFill>
                <a:latin typeface="Clear Sans"/>
              </a:rPr>
              <a:t>Tính linh hoạt</a:t>
            </a:r>
          </a:p>
          <a:p>
            <a:pPr marL="735076" lvl="1" indent="-367538">
              <a:lnSpc>
                <a:spcPts val="5107"/>
              </a:lnSpc>
              <a:buFont typeface="Arial"/>
              <a:buChar char="•"/>
            </a:pPr>
            <a:r>
              <a:rPr lang="en-US" sz="3404" spc="102">
                <a:solidFill>
                  <a:srgbClr val="000000"/>
                </a:solidFill>
                <a:latin typeface="Clear Sans"/>
              </a:rPr>
              <a:t>Hiệu suất</a:t>
            </a:r>
          </a:p>
        </p:txBody>
      </p:sp>
      <p:grpSp>
        <p:nvGrpSpPr>
          <p:cNvPr id="12" name="Group 12"/>
          <p:cNvGrpSpPr/>
          <p:nvPr/>
        </p:nvGrpSpPr>
        <p:grpSpPr>
          <a:xfrm>
            <a:off x="109582" y="1539782"/>
            <a:ext cx="8707930" cy="771908"/>
            <a:chOff x="0" y="0"/>
            <a:chExt cx="2118144" cy="187761"/>
          </a:xfrm>
        </p:grpSpPr>
        <p:sp>
          <p:nvSpPr>
            <p:cNvPr id="13" name="Freeform 13"/>
            <p:cNvSpPr/>
            <p:nvPr/>
          </p:nvSpPr>
          <p:spPr>
            <a:xfrm>
              <a:off x="0" y="0"/>
              <a:ext cx="2118144" cy="187761"/>
            </a:xfrm>
            <a:custGeom>
              <a:avLst/>
              <a:gdLst/>
              <a:ahLst/>
              <a:cxnLst/>
              <a:rect l="l" t="t" r="r" b="b"/>
              <a:pathLst>
                <a:path w="2118144" h="187761">
                  <a:moveTo>
                    <a:pt x="0" y="0"/>
                  </a:moveTo>
                  <a:lnTo>
                    <a:pt x="2118144" y="0"/>
                  </a:lnTo>
                  <a:lnTo>
                    <a:pt x="2118144" y="187761"/>
                  </a:lnTo>
                  <a:lnTo>
                    <a:pt x="0" y="187761"/>
                  </a:lnTo>
                  <a:close/>
                </a:path>
              </a:pathLst>
            </a:custGeom>
            <a:solidFill>
              <a:srgbClr val="9F9F9F"/>
            </a:solidFill>
            <a:ln cap="sq">
              <a:noFill/>
              <a:prstDash val="solid"/>
              <a:miter/>
            </a:ln>
          </p:spPr>
        </p:sp>
        <p:sp>
          <p:nvSpPr>
            <p:cNvPr id="14" name="TextBox 14"/>
            <p:cNvSpPr txBox="1"/>
            <p:nvPr/>
          </p:nvSpPr>
          <p:spPr>
            <a:xfrm>
              <a:off x="0" y="-57150"/>
              <a:ext cx="2118144" cy="244911"/>
            </a:xfrm>
            <a:prstGeom prst="rect">
              <a:avLst/>
            </a:prstGeom>
          </p:spPr>
          <p:txBody>
            <a:bodyPr lIns="55004" tIns="55004" rIns="55004" bIns="55004" rtlCol="0" anchor="ctr"/>
            <a:lstStyle/>
            <a:p>
              <a:pPr marL="0" lvl="0" indent="0" algn="ctr">
                <a:lnSpc>
                  <a:spcPts val="4200"/>
                </a:lnSpc>
                <a:spcBef>
                  <a:spcPct val="0"/>
                </a:spcBef>
              </a:pPr>
              <a:endParaRPr/>
            </a:p>
          </p:txBody>
        </p:sp>
      </p:grpSp>
      <p:sp>
        <p:nvSpPr>
          <p:cNvPr id="15" name="TextBox 15"/>
          <p:cNvSpPr txBox="1"/>
          <p:nvPr/>
        </p:nvSpPr>
        <p:spPr>
          <a:xfrm>
            <a:off x="418916" y="1606313"/>
            <a:ext cx="8089262" cy="572171"/>
          </a:xfrm>
          <a:prstGeom prst="rect">
            <a:avLst/>
          </a:prstGeom>
        </p:spPr>
        <p:txBody>
          <a:bodyPr lIns="0" tIns="0" rIns="0" bIns="0" rtlCol="0" anchor="t">
            <a:spAutoFit/>
          </a:bodyPr>
          <a:lstStyle/>
          <a:p>
            <a:pPr marL="0" lvl="0" indent="0" algn="ctr">
              <a:lnSpc>
                <a:spcPts val="4688"/>
              </a:lnSpc>
              <a:spcBef>
                <a:spcPct val="0"/>
              </a:spcBef>
            </a:pPr>
            <a:r>
              <a:rPr lang="en-US" sz="3348">
                <a:solidFill>
                  <a:srgbClr val="000000"/>
                </a:solidFill>
                <a:latin typeface="Garet"/>
              </a:rPr>
              <a:t>3.1 Ngôn ngữ lập trình nhóm sử dụng</a:t>
            </a:r>
          </a:p>
        </p:txBody>
      </p:sp>
      <p:grpSp>
        <p:nvGrpSpPr>
          <p:cNvPr id="16" name="Group 16"/>
          <p:cNvGrpSpPr/>
          <p:nvPr/>
        </p:nvGrpSpPr>
        <p:grpSpPr>
          <a:xfrm rot="-5400000">
            <a:off x="7038446" y="3475617"/>
            <a:ext cx="4654115" cy="47625"/>
            <a:chOff x="0" y="0"/>
            <a:chExt cx="1225775" cy="12543"/>
          </a:xfrm>
        </p:grpSpPr>
        <p:sp>
          <p:nvSpPr>
            <p:cNvPr id="17" name="Freeform 17"/>
            <p:cNvSpPr/>
            <p:nvPr/>
          </p:nvSpPr>
          <p:spPr>
            <a:xfrm>
              <a:off x="0" y="0"/>
              <a:ext cx="1225775" cy="12543"/>
            </a:xfrm>
            <a:custGeom>
              <a:avLst/>
              <a:gdLst/>
              <a:ahLst/>
              <a:cxnLst/>
              <a:rect l="l" t="t" r="r" b="b"/>
              <a:pathLst>
                <a:path w="1225775" h="12543">
                  <a:moveTo>
                    <a:pt x="0" y="0"/>
                  </a:moveTo>
                  <a:lnTo>
                    <a:pt x="1225775" y="0"/>
                  </a:lnTo>
                  <a:lnTo>
                    <a:pt x="1225775" y="12543"/>
                  </a:lnTo>
                  <a:lnTo>
                    <a:pt x="0" y="12543"/>
                  </a:lnTo>
                  <a:close/>
                </a:path>
              </a:pathLst>
            </a:custGeom>
            <a:solidFill>
              <a:srgbClr val="9F9F9F"/>
            </a:solidFill>
          </p:spPr>
        </p:sp>
        <p:sp>
          <p:nvSpPr>
            <p:cNvPr id="18" name="TextBox 18"/>
            <p:cNvSpPr txBox="1"/>
            <p:nvPr/>
          </p:nvSpPr>
          <p:spPr>
            <a:xfrm>
              <a:off x="0" y="-38100"/>
              <a:ext cx="1225775" cy="50643"/>
            </a:xfrm>
            <a:prstGeom prst="rect">
              <a:avLst/>
            </a:prstGeom>
          </p:spPr>
          <p:txBody>
            <a:bodyPr lIns="50800" tIns="50800" rIns="50800" bIns="50800" rtlCol="0" anchor="ctr"/>
            <a:lstStyle/>
            <a:p>
              <a:pPr algn="ctr">
                <a:lnSpc>
                  <a:spcPts val="3359"/>
                </a:lnSpc>
              </a:pPr>
              <a:endParaRPr/>
            </a:p>
          </p:txBody>
        </p:sp>
      </p:grpSp>
      <p:grpSp>
        <p:nvGrpSpPr>
          <p:cNvPr id="19" name="Group 19"/>
          <p:cNvGrpSpPr/>
          <p:nvPr/>
        </p:nvGrpSpPr>
        <p:grpSpPr>
          <a:xfrm>
            <a:off x="7801226" y="5802675"/>
            <a:ext cx="1588090" cy="47625"/>
            <a:chOff x="0" y="0"/>
            <a:chExt cx="418262" cy="12543"/>
          </a:xfrm>
        </p:grpSpPr>
        <p:sp>
          <p:nvSpPr>
            <p:cNvPr id="20" name="Freeform 20"/>
            <p:cNvSpPr/>
            <p:nvPr/>
          </p:nvSpPr>
          <p:spPr>
            <a:xfrm>
              <a:off x="0" y="0"/>
              <a:ext cx="418262" cy="12543"/>
            </a:xfrm>
            <a:custGeom>
              <a:avLst/>
              <a:gdLst/>
              <a:ahLst/>
              <a:cxnLst/>
              <a:rect l="l" t="t" r="r" b="b"/>
              <a:pathLst>
                <a:path w="418262" h="12543">
                  <a:moveTo>
                    <a:pt x="0" y="0"/>
                  </a:moveTo>
                  <a:lnTo>
                    <a:pt x="418262" y="0"/>
                  </a:lnTo>
                  <a:lnTo>
                    <a:pt x="418262" y="12543"/>
                  </a:lnTo>
                  <a:lnTo>
                    <a:pt x="0" y="12543"/>
                  </a:lnTo>
                  <a:close/>
                </a:path>
              </a:pathLst>
            </a:custGeom>
            <a:solidFill>
              <a:srgbClr val="9F9F9F"/>
            </a:solidFill>
          </p:spPr>
        </p:sp>
        <p:sp>
          <p:nvSpPr>
            <p:cNvPr id="21" name="TextBox 21"/>
            <p:cNvSpPr txBox="1"/>
            <p:nvPr/>
          </p:nvSpPr>
          <p:spPr>
            <a:xfrm>
              <a:off x="0" y="-38100"/>
              <a:ext cx="418262" cy="50643"/>
            </a:xfrm>
            <a:prstGeom prst="rect">
              <a:avLst/>
            </a:prstGeom>
          </p:spPr>
          <p:txBody>
            <a:bodyPr lIns="50800" tIns="50800" rIns="50800" bIns="50800" rtlCol="0" anchor="ctr"/>
            <a:lstStyle/>
            <a:p>
              <a:pPr algn="ctr">
                <a:lnSpc>
                  <a:spcPts val="3359"/>
                </a:lnSpc>
              </a:pPr>
              <a:endParaRPr/>
            </a:p>
          </p:txBody>
        </p:sp>
      </p:grpSp>
      <p:grpSp>
        <p:nvGrpSpPr>
          <p:cNvPr id="22" name="Group 22"/>
          <p:cNvGrpSpPr/>
          <p:nvPr/>
        </p:nvGrpSpPr>
        <p:grpSpPr>
          <a:xfrm>
            <a:off x="9580070" y="5054580"/>
            <a:ext cx="8707930" cy="771908"/>
            <a:chOff x="0" y="0"/>
            <a:chExt cx="2118144" cy="187761"/>
          </a:xfrm>
        </p:grpSpPr>
        <p:sp>
          <p:nvSpPr>
            <p:cNvPr id="23" name="Freeform 23"/>
            <p:cNvSpPr/>
            <p:nvPr/>
          </p:nvSpPr>
          <p:spPr>
            <a:xfrm>
              <a:off x="0" y="0"/>
              <a:ext cx="2118144" cy="187761"/>
            </a:xfrm>
            <a:custGeom>
              <a:avLst/>
              <a:gdLst/>
              <a:ahLst/>
              <a:cxnLst/>
              <a:rect l="l" t="t" r="r" b="b"/>
              <a:pathLst>
                <a:path w="2118144" h="187761">
                  <a:moveTo>
                    <a:pt x="0" y="0"/>
                  </a:moveTo>
                  <a:lnTo>
                    <a:pt x="2118144" y="0"/>
                  </a:lnTo>
                  <a:lnTo>
                    <a:pt x="2118144" y="187761"/>
                  </a:lnTo>
                  <a:lnTo>
                    <a:pt x="0" y="187761"/>
                  </a:lnTo>
                  <a:close/>
                </a:path>
              </a:pathLst>
            </a:custGeom>
            <a:solidFill>
              <a:srgbClr val="9F9F9F"/>
            </a:solidFill>
            <a:ln cap="sq">
              <a:noFill/>
              <a:prstDash val="solid"/>
              <a:miter/>
            </a:ln>
          </p:spPr>
        </p:sp>
        <p:sp>
          <p:nvSpPr>
            <p:cNvPr id="24" name="TextBox 24"/>
            <p:cNvSpPr txBox="1"/>
            <p:nvPr/>
          </p:nvSpPr>
          <p:spPr>
            <a:xfrm>
              <a:off x="0" y="-57150"/>
              <a:ext cx="2118144" cy="244911"/>
            </a:xfrm>
            <a:prstGeom prst="rect">
              <a:avLst/>
            </a:prstGeom>
          </p:spPr>
          <p:txBody>
            <a:bodyPr lIns="55004" tIns="55004" rIns="55004" bIns="55004" rtlCol="0" anchor="ctr"/>
            <a:lstStyle/>
            <a:p>
              <a:pPr marL="0" lvl="0" indent="0" algn="ctr">
                <a:lnSpc>
                  <a:spcPts val="4200"/>
                </a:lnSpc>
                <a:spcBef>
                  <a:spcPct val="0"/>
                </a:spcBef>
              </a:pPr>
              <a:endParaRPr/>
            </a:p>
          </p:txBody>
        </p:sp>
      </p:grpSp>
      <p:sp>
        <p:nvSpPr>
          <p:cNvPr id="25" name="TextBox 25"/>
          <p:cNvSpPr txBox="1"/>
          <p:nvPr/>
        </p:nvSpPr>
        <p:spPr>
          <a:xfrm>
            <a:off x="10120748" y="5121111"/>
            <a:ext cx="7626574" cy="572171"/>
          </a:xfrm>
          <a:prstGeom prst="rect">
            <a:avLst/>
          </a:prstGeom>
        </p:spPr>
        <p:txBody>
          <a:bodyPr lIns="0" tIns="0" rIns="0" bIns="0" rtlCol="0" anchor="t">
            <a:spAutoFit/>
          </a:bodyPr>
          <a:lstStyle/>
          <a:p>
            <a:pPr marL="0" lvl="0" indent="0" algn="ctr">
              <a:lnSpc>
                <a:spcPts val="4688"/>
              </a:lnSpc>
              <a:spcBef>
                <a:spcPct val="0"/>
              </a:spcBef>
            </a:pPr>
            <a:r>
              <a:rPr lang="en-US" sz="3348">
                <a:solidFill>
                  <a:srgbClr val="000000"/>
                </a:solidFill>
                <a:latin typeface="Garet"/>
              </a:rPr>
              <a:t>3.2 Các nguyên tắc xây dựng</a:t>
            </a:r>
          </a:p>
        </p:txBody>
      </p:sp>
      <p:sp>
        <p:nvSpPr>
          <p:cNvPr id="26" name="TextBox 26"/>
          <p:cNvSpPr txBox="1"/>
          <p:nvPr/>
        </p:nvSpPr>
        <p:spPr>
          <a:xfrm>
            <a:off x="8508178" y="6445286"/>
            <a:ext cx="7262670" cy="3156585"/>
          </a:xfrm>
          <a:prstGeom prst="rect">
            <a:avLst/>
          </a:prstGeom>
        </p:spPr>
        <p:txBody>
          <a:bodyPr lIns="0" tIns="0" rIns="0" bIns="0" rtlCol="0" anchor="t">
            <a:spAutoFit/>
          </a:bodyPr>
          <a:lstStyle/>
          <a:p>
            <a:pPr marL="734058" lvl="1" indent="-367029">
              <a:lnSpc>
                <a:spcPts val="5099"/>
              </a:lnSpc>
              <a:buFont typeface="Arial"/>
              <a:buChar char="•"/>
            </a:pPr>
            <a:r>
              <a:rPr lang="en-US" sz="3399" spc="101">
                <a:solidFill>
                  <a:srgbClr val="000000"/>
                </a:solidFill>
                <a:latin typeface="Clear Sans"/>
              </a:rPr>
              <a:t>Backtesting</a:t>
            </a:r>
          </a:p>
          <a:p>
            <a:pPr marL="734058" lvl="1" indent="-367029">
              <a:lnSpc>
                <a:spcPts val="5099"/>
              </a:lnSpc>
              <a:buFont typeface="Arial"/>
              <a:buChar char="•"/>
            </a:pPr>
            <a:r>
              <a:rPr lang="en-US" sz="3399" spc="101">
                <a:solidFill>
                  <a:srgbClr val="000000"/>
                </a:solidFill>
                <a:latin typeface="Clear Sans"/>
              </a:rPr>
              <a:t>Phân bổ danh mục đầu tư và quản lý rủi ro</a:t>
            </a:r>
          </a:p>
          <a:p>
            <a:pPr marL="734058" lvl="1" indent="-367029">
              <a:lnSpc>
                <a:spcPts val="5099"/>
              </a:lnSpc>
              <a:buFont typeface="Arial"/>
              <a:buChar char="•"/>
            </a:pPr>
            <a:r>
              <a:rPr lang="en-US" sz="3399" spc="101">
                <a:solidFill>
                  <a:srgbClr val="000000"/>
                </a:solidFill>
                <a:latin typeface="Clear Sans"/>
              </a:rPr>
              <a:t>Hạn chế Overfitting</a:t>
            </a:r>
          </a:p>
          <a:p>
            <a:pPr marL="734058" lvl="1" indent="-367029">
              <a:lnSpc>
                <a:spcPts val="5099"/>
              </a:lnSpc>
              <a:buFont typeface="Arial"/>
              <a:buChar char="•"/>
            </a:pPr>
            <a:r>
              <a:rPr lang="en-US" sz="3399" spc="101">
                <a:solidFill>
                  <a:srgbClr val="000000"/>
                </a:solidFill>
                <a:latin typeface="Clear Sans"/>
              </a:rPr>
              <a:t>Tuân thủ pháp lý</a:t>
            </a:r>
          </a:p>
        </p:txBody>
      </p:sp>
      <p:sp>
        <p:nvSpPr>
          <p:cNvPr id="27" name="Freeform 27"/>
          <p:cNvSpPr/>
          <p:nvPr/>
        </p:nvSpPr>
        <p:spPr>
          <a:xfrm rot="-5400000">
            <a:off x="-1720456" y="4967545"/>
            <a:ext cx="5281739" cy="998729"/>
          </a:xfrm>
          <a:custGeom>
            <a:avLst/>
            <a:gdLst/>
            <a:ahLst/>
            <a:cxnLst/>
            <a:rect l="l" t="t" r="r" b="b"/>
            <a:pathLst>
              <a:path w="5281739" h="998729">
                <a:moveTo>
                  <a:pt x="0" y="0"/>
                </a:moveTo>
                <a:lnTo>
                  <a:pt x="5281740" y="0"/>
                </a:lnTo>
                <a:lnTo>
                  <a:pt x="5281740" y="998729"/>
                </a:lnTo>
                <a:lnTo>
                  <a:pt x="0" y="9987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grpSp>
        <p:nvGrpSpPr>
          <p:cNvPr id="2" name="Group 2"/>
          <p:cNvGrpSpPr/>
          <p:nvPr/>
        </p:nvGrpSpPr>
        <p:grpSpPr>
          <a:xfrm>
            <a:off x="-608531" y="514350"/>
            <a:ext cx="1192202" cy="9258300"/>
            <a:chOff x="0" y="0"/>
            <a:chExt cx="313995" cy="2438400"/>
          </a:xfrm>
        </p:grpSpPr>
        <p:sp>
          <p:nvSpPr>
            <p:cNvPr id="3" name="Freeform 3"/>
            <p:cNvSpPr/>
            <p:nvPr/>
          </p:nvSpPr>
          <p:spPr>
            <a:xfrm>
              <a:off x="0" y="0"/>
              <a:ext cx="313995" cy="2438400"/>
            </a:xfrm>
            <a:custGeom>
              <a:avLst/>
              <a:gdLst/>
              <a:ahLst/>
              <a:cxnLst/>
              <a:rect l="l" t="t" r="r" b="b"/>
              <a:pathLst>
                <a:path w="313995" h="2438400">
                  <a:moveTo>
                    <a:pt x="0" y="0"/>
                  </a:moveTo>
                  <a:lnTo>
                    <a:pt x="313995" y="0"/>
                  </a:lnTo>
                  <a:lnTo>
                    <a:pt x="313995" y="2438400"/>
                  </a:lnTo>
                  <a:lnTo>
                    <a:pt x="0" y="2438400"/>
                  </a:lnTo>
                  <a:close/>
                </a:path>
              </a:pathLst>
            </a:custGeom>
            <a:solidFill>
              <a:srgbClr val="9F9F9F"/>
            </a:solidFill>
          </p:spPr>
        </p:sp>
        <p:sp>
          <p:nvSpPr>
            <p:cNvPr id="4" name="TextBox 4"/>
            <p:cNvSpPr txBox="1"/>
            <p:nvPr/>
          </p:nvSpPr>
          <p:spPr>
            <a:xfrm>
              <a:off x="0" y="-38100"/>
              <a:ext cx="313995" cy="2476500"/>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17704329" y="514350"/>
            <a:ext cx="1192202" cy="9258300"/>
            <a:chOff x="0" y="0"/>
            <a:chExt cx="313995" cy="2438400"/>
          </a:xfrm>
        </p:grpSpPr>
        <p:sp>
          <p:nvSpPr>
            <p:cNvPr id="6" name="Freeform 6"/>
            <p:cNvSpPr/>
            <p:nvPr/>
          </p:nvSpPr>
          <p:spPr>
            <a:xfrm>
              <a:off x="0" y="0"/>
              <a:ext cx="313995" cy="2438400"/>
            </a:xfrm>
            <a:custGeom>
              <a:avLst/>
              <a:gdLst/>
              <a:ahLst/>
              <a:cxnLst/>
              <a:rect l="l" t="t" r="r" b="b"/>
              <a:pathLst>
                <a:path w="313995" h="2438400">
                  <a:moveTo>
                    <a:pt x="0" y="0"/>
                  </a:moveTo>
                  <a:lnTo>
                    <a:pt x="313995" y="0"/>
                  </a:lnTo>
                  <a:lnTo>
                    <a:pt x="313995" y="2438400"/>
                  </a:lnTo>
                  <a:lnTo>
                    <a:pt x="0" y="2438400"/>
                  </a:lnTo>
                  <a:close/>
                </a:path>
              </a:pathLst>
            </a:custGeom>
            <a:solidFill>
              <a:srgbClr val="9F9F9F"/>
            </a:solidFill>
          </p:spPr>
        </p:sp>
        <p:sp>
          <p:nvSpPr>
            <p:cNvPr id="7" name="TextBox 7"/>
            <p:cNvSpPr txBox="1"/>
            <p:nvPr/>
          </p:nvSpPr>
          <p:spPr>
            <a:xfrm>
              <a:off x="0" y="-38100"/>
              <a:ext cx="313995" cy="2476500"/>
            </a:xfrm>
            <a:prstGeom prst="rect">
              <a:avLst/>
            </a:prstGeom>
          </p:spPr>
          <p:txBody>
            <a:bodyPr lIns="50800" tIns="50800" rIns="50800" bIns="50800" rtlCol="0" anchor="ctr"/>
            <a:lstStyle/>
            <a:p>
              <a:pPr algn="ctr">
                <a:lnSpc>
                  <a:spcPts val="3359"/>
                </a:lnSpc>
              </a:pPr>
              <a:endParaRPr/>
            </a:p>
          </p:txBody>
        </p:sp>
      </p:grpSp>
      <p:sp>
        <p:nvSpPr>
          <p:cNvPr id="8" name="Freeform 8"/>
          <p:cNvSpPr/>
          <p:nvPr/>
        </p:nvSpPr>
        <p:spPr>
          <a:xfrm>
            <a:off x="5667966" y="1452830"/>
            <a:ext cx="11047505" cy="11752664"/>
          </a:xfrm>
          <a:custGeom>
            <a:avLst/>
            <a:gdLst/>
            <a:ahLst/>
            <a:cxnLst/>
            <a:rect l="l" t="t" r="r" b="b"/>
            <a:pathLst>
              <a:path w="11047505" h="11752664">
                <a:moveTo>
                  <a:pt x="0" y="0"/>
                </a:moveTo>
                <a:lnTo>
                  <a:pt x="11047505" y="0"/>
                </a:lnTo>
                <a:lnTo>
                  <a:pt x="11047505" y="11752665"/>
                </a:lnTo>
                <a:lnTo>
                  <a:pt x="0" y="117526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TextBox 9"/>
          <p:cNvSpPr txBox="1"/>
          <p:nvPr/>
        </p:nvSpPr>
        <p:spPr>
          <a:xfrm>
            <a:off x="861365" y="5840091"/>
            <a:ext cx="11552623" cy="2806694"/>
          </a:xfrm>
          <a:prstGeom prst="rect">
            <a:avLst/>
          </a:prstGeom>
        </p:spPr>
        <p:txBody>
          <a:bodyPr lIns="0" tIns="0" rIns="0" bIns="0" rtlCol="0" anchor="t">
            <a:spAutoFit/>
          </a:bodyPr>
          <a:lstStyle/>
          <a:p>
            <a:pPr algn="ctr">
              <a:lnSpc>
                <a:spcPts val="11200"/>
              </a:lnSpc>
            </a:pPr>
            <a:r>
              <a:rPr lang="en-US" sz="8000" dirty="0">
                <a:solidFill>
                  <a:srgbClr val="000000"/>
                </a:solidFill>
                <a:latin typeface="Tomorrow"/>
              </a:rPr>
              <a:t> II. </a:t>
            </a:r>
            <a:r>
              <a:rPr lang="en-US" sz="8000" dirty="0" err="1">
                <a:solidFill>
                  <a:srgbClr val="000000"/>
                </a:solidFill>
                <a:latin typeface="Tomorrow"/>
              </a:rPr>
              <a:t>Phương</a:t>
            </a:r>
            <a:r>
              <a:rPr lang="en-US" sz="8000" dirty="0">
                <a:solidFill>
                  <a:srgbClr val="000000"/>
                </a:solidFill>
                <a:latin typeface="Tomorrow"/>
              </a:rPr>
              <a:t> </a:t>
            </a:r>
            <a:r>
              <a:rPr lang="en-US" sz="8000" dirty="0" err="1">
                <a:solidFill>
                  <a:srgbClr val="000000"/>
                </a:solidFill>
                <a:latin typeface="Tomorrow"/>
              </a:rPr>
              <a:t>thức</a:t>
            </a:r>
            <a:r>
              <a:rPr lang="en-US" sz="8000" dirty="0">
                <a:solidFill>
                  <a:srgbClr val="000000"/>
                </a:solidFill>
                <a:latin typeface="Tomorrow"/>
              </a:rPr>
              <a:t> </a:t>
            </a:r>
            <a:r>
              <a:rPr lang="en-US" sz="8000" dirty="0" err="1">
                <a:solidFill>
                  <a:srgbClr val="000000"/>
                </a:solidFill>
                <a:latin typeface="Tomorrow"/>
              </a:rPr>
              <a:t>xây</a:t>
            </a:r>
            <a:r>
              <a:rPr lang="en-US" sz="8000" dirty="0">
                <a:solidFill>
                  <a:srgbClr val="000000"/>
                </a:solidFill>
                <a:latin typeface="Tomorrow"/>
              </a:rPr>
              <a:t> </a:t>
            </a:r>
            <a:r>
              <a:rPr lang="en-US" sz="8000" dirty="0" err="1">
                <a:solidFill>
                  <a:srgbClr val="000000"/>
                </a:solidFill>
                <a:latin typeface="Tomorrow"/>
              </a:rPr>
              <a:t>dựng</a:t>
            </a:r>
            <a:r>
              <a:rPr lang="en-US" sz="8000" dirty="0">
                <a:solidFill>
                  <a:srgbClr val="000000"/>
                </a:solidFill>
                <a:latin typeface="Tomorrow"/>
              </a:rPr>
              <a:t> </a:t>
            </a:r>
            <a:r>
              <a:rPr lang="en-US" sz="8000" dirty="0" err="1">
                <a:solidFill>
                  <a:srgbClr val="000000"/>
                </a:solidFill>
                <a:latin typeface="Tomorrow"/>
              </a:rPr>
              <a:t>thuật</a:t>
            </a:r>
            <a:r>
              <a:rPr lang="en-US" sz="8000" dirty="0">
                <a:solidFill>
                  <a:srgbClr val="000000"/>
                </a:solidFill>
                <a:latin typeface="Tomorrow"/>
              </a:rPr>
              <a:t> </a:t>
            </a:r>
            <a:r>
              <a:rPr lang="en-US" sz="8000" dirty="0" err="1">
                <a:solidFill>
                  <a:srgbClr val="000000"/>
                </a:solidFill>
                <a:latin typeface="Tomorrow"/>
              </a:rPr>
              <a:t>toán</a:t>
            </a:r>
            <a:endParaRPr lang="en-US" sz="8000" dirty="0">
              <a:solidFill>
                <a:srgbClr val="000000"/>
              </a:solidFill>
              <a:latin typeface="Tomorrow"/>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grpSp>
        <p:nvGrpSpPr>
          <p:cNvPr id="2" name="Group 2"/>
          <p:cNvGrpSpPr/>
          <p:nvPr/>
        </p:nvGrpSpPr>
        <p:grpSpPr>
          <a:xfrm>
            <a:off x="4847297" y="5299897"/>
            <a:ext cx="9578636" cy="1775438"/>
            <a:chOff x="0" y="0"/>
            <a:chExt cx="12771515" cy="2367251"/>
          </a:xfrm>
        </p:grpSpPr>
        <p:grpSp>
          <p:nvGrpSpPr>
            <p:cNvPr id="3" name="Group 3"/>
            <p:cNvGrpSpPr/>
            <p:nvPr/>
          </p:nvGrpSpPr>
          <p:grpSpPr>
            <a:xfrm>
              <a:off x="933342" y="505883"/>
              <a:ext cx="11838173" cy="1861368"/>
              <a:chOff x="0" y="0"/>
              <a:chExt cx="2338405" cy="367678"/>
            </a:xfrm>
          </p:grpSpPr>
          <p:sp>
            <p:nvSpPr>
              <p:cNvPr id="4" name="Freeform 4"/>
              <p:cNvSpPr/>
              <p:nvPr/>
            </p:nvSpPr>
            <p:spPr>
              <a:xfrm>
                <a:off x="0" y="0"/>
                <a:ext cx="2338405" cy="367678"/>
              </a:xfrm>
              <a:custGeom>
                <a:avLst/>
                <a:gdLst/>
                <a:ahLst/>
                <a:cxnLst/>
                <a:rect l="l" t="t" r="r" b="b"/>
                <a:pathLst>
                  <a:path w="2338405" h="367678">
                    <a:moveTo>
                      <a:pt x="0" y="0"/>
                    </a:moveTo>
                    <a:lnTo>
                      <a:pt x="2338405" y="0"/>
                    </a:lnTo>
                    <a:lnTo>
                      <a:pt x="2338405" y="367678"/>
                    </a:lnTo>
                    <a:lnTo>
                      <a:pt x="0" y="367678"/>
                    </a:lnTo>
                    <a:close/>
                  </a:path>
                </a:pathLst>
              </a:custGeom>
              <a:solidFill>
                <a:srgbClr val="FFFFFF"/>
              </a:solidFill>
            </p:spPr>
          </p:sp>
          <p:sp>
            <p:nvSpPr>
              <p:cNvPr id="5" name="TextBox 5"/>
              <p:cNvSpPr txBox="1"/>
              <p:nvPr/>
            </p:nvSpPr>
            <p:spPr>
              <a:xfrm>
                <a:off x="0" y="-38100"/>
                <a:ext cx="2338405" cy="405778"/>
              </a:xfrm>
              <a:prstGeom prst="rect">
                <a:avLst/>
              </a:prstGeom>
            </p:spPr>
            <p:txBody>
              <a:bodyPr lIns="50800" tIns="50800" rIns="50800" bIns="50800" rtlCol="0" anchor="ctr"/>
              <a:lstStyle/>
              <a:p>
                <a:pPr algn="ctr">
                  <a:lnSpc>
                    <a:spcPts val="3359"/>
                  </a:lnSpc>
                </a:pPr>
                <a:endParaRPr/>
              </a:p>
            </p:txBody>
          </p:sp>
        </p:grpSp>
        <p:grpSp>
          <p:nvGrpSpPr>
            <p:cNvPr id="6" name="Group 6"/>
            <p:cNvGrpSpPr/>
            <p:nvPr/>
          </p:nvGrpSpPr>
          <p:grpSpPr>
            <a:xfrm>
              <a:off x="0" y="0"/>
              <a:ext cx="11838173" cy="1861368"/>
              <a:chOff x="0" y="0"/>
              <a:chExt cx="2338405" cy="367678"/>
            </a:xfrm>
          </p:grpSpPr>
          <p:sp>
            <p:nvSpPr>
              <p:cNvPr id="7" name="Freeform 7"/>
              <p:cNvSpPr/>
              <p:nvPr/>
            </p:nvSpPr>
            <p:spPr>
              <a:xfrm>
                <a:off x="0" y="0"/>
                <a:ext cx="2338405" cy="367678"/>
              </a:xfrm>
              <a:custGeom>
                <a:avLst/>
                <a:gdLst/>
                <a:ahLst/>
                <a:cxnLst/>
                <a:rect l="l" t="t" r="r" b="b"/>
                <a:pathLst>
                  <a:path w="2338405" h="367678">
                    <a:moveTo>
                      <a:pt x="0" y="0"/>
                    </a:moveTo>
                    <a:lnTo>
                      <a:pt x="2338405" y="0"/>
                    </a:lnTo>
                    <a:lnTo>
                      <a:pt x="2338405" y="367678"/>
                    </a:lnTo>
                    <a:lnTo>
                      <a:pt x="0" y="367678"/>
                    </a:lnTo>
                    <a:close/>
                  </a:path>
                </a:pathLst>
              </a:custGeom>
              <a:solidFill>
                <a:srgbClr val="9F9F9F"/>
              </a:solidFill>
            </p:spPr>
          </p:sp>
          <p:sp>
            <p:nvSpPr>
              <p:cNvPr id="8" name="TextBox 8"/>
              <p:cNvSpPr txBox="1"/>
              <p:nvPr/>
            </p:nvSpPr>
            <p:spPr>
              <a:xfrm>
                <a:off x="0" y="-38100"/>
                <a:ext cx="2338405" cy="405778"/>
              </a:xfrm>
              <a:prstGeom prst="rect">
                <a:avLst/>
              </a:prstGeom>
            </p:spPr>
            <p:txBody>
              <a:bodyPr lIns="50800" tIns="50800" rIns="50800" bIns="50800" rtlCol="0" anchor="ctr"/>
              <a:lstStyle/>
              <a:p>
                <a:pPr algn="ctr">
                  <a:lnSpc>
                    <a:spcPts val="3359"/>
                  </a:lnSpc>
                </a:pPr>
                <a:endParaRPr/>
              </a:p>
            </p:txBody>
          </p:sp>
        </p:grpSp>
        <p:sp>
          <p:nvSpPr>
            <p:cNvPr id="9" name="TextBox 9"/>
            <p:cNvSpPr txBox="1"/>
            <p:nvPr/>
          </p:nvSpPr>
          <p:spPr>
            <a:xfrm>
              <a:off x="380299" y="262876"/>
              <a:ext cx="12391216" cy="1173692"/>
            </a:xfrm>
            <a:prstGeom prst="rect">
              <a:avLst/>
            </a:prstGeom>
          </p:spPr>
          <p:txBody>
            <a:bodyPr lIns="0" tIns="0" rIns="0" bIns="0" rtlCol="0" anchor="t">
              <a:spAutoFit/>
            </a:bodyPr>
            <a:lstStyle/>
            <a:p>
              <a:pPr>
                <a:lnSpc>
                  <a:spcPts val="7000"/>
                </a:lnSpc>
              </a:pPr>
              <a:r>
                <a:rPr lang="en-US" sz="5000">
                  <a:solidFill>
                    <a:srgbClr val="000000"/>
                  </a:solidFill>
                  <a:latin typeface="Telegraf"/>
                </a:rPr>
                <a:t>2. Truy cập dữ liệu</a:t>
              </a:r>
            </a:p>
          </p:txBody>
        </p:sp>
      </p:grpSp>
      <p:sp>
        <p:nvSpPr>
          <p:cNvPr id="10" name="Freeform 10"/>
          <p:cNvSpPr/>
          <p:nvPr/>
        </p:nvSpPr>
        <p:spPr>
          <a:xfrm>
            <a:off x="12627089" y="6508572"/>
            <a:ext cx="6701759" cy="6324024"/>
          </a:xfrm>
          <a:custGeom>
            <a:avLst/>
            <a:gdLst/>
            <a:ahLst/>
            <a:cxnLst/>
            <a:rect l="l" t="t" r="r" b="b"/>
            <a:pathLst>
              <a:path w="6701759" h="6324024">
                <a:moveTo>
                  <a:pt x="0" y="0"/>
                </a:moveTo>
                <a:lnTo>
                  <a:pt x="6701760" y="0"/>
                </a:lnTo>
                <a:lnTo>
                  <a:pt x="6701760" y="6324024"/>
                </a:lnTo>
                <a:lnTo>
                  <a:pt x="0" y="632402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1" name="Group 11"/>
          <p:cNvGrpSpPr/>
          <p:nvPr/>
        </p:nvGrpSpPr>
        <p:grpSpPr>
          <a:xfrm>
            <a:off x="-149412" y="1028700"/>
            <a:ext cx="9786027" cy="1775438"/>
            <a:chOff x="0" y="0"/>
            <a:chExt cx="13048036" cy="2367251"/>
          </a:xfrm>
        </p:grpSpPr>
        <p:grpSp>
          <p:nvGrpSpPr>
            <p:cNvPr id="12" name="Group 12"/>
            <p:cNvGrpSpPr/>
            <p:nvPr/>
          </p:nvGrpSpPr>
          <p:grpSpPr>
            <a:xfrm>
              <a:off x="1209863" y="505883"/>
              <a:ext cx="11838173" cy="1861368"/>
              <a:chOff x="0" y="0"/>
              <a:chExt cx="2338405" cy="367678"/>
            </a:xfrm>
          </p:grpSpPr>
          <p:sp>
            <p:nvSpPr>
              <p:cNvPr id="13" name="Freeform 13"/>
              <p:cNvSpPr/>
              <p:nvPr/>
            </p:nvSpPr>
            <p:spPr>
              <a:xfrm>
                <a:off x="0" y="0"/>
                <a:ext cx="2338405" cy="367678"/>
              </a:xfrm>
              <a:custGeom>
                <a:avLst/>
                <a:gdLst/>
                <a:ahLst/>
                <a:cxnLst/>
                <a:rect l="l" t="t" r="r" b="b"/>
                <a:pathLst>
                  <a:path w="2338405" h="367678">
                    <a:moveTo>
                      <a:pt x="0" y="0"/>
                    </a:moveTo>
                    <a:lnTo>
                      <a:pt x="2338405" y="0"/>
                    </a:lnTo>
                    <a:lnTo>
                      <a:pt x="2338405" y="367678"/>
                    </a:lnTo>
                    <a:lnTo>
                      <a:pt x="0" y="367678"/>
                    </a:lnTo>
                    <a:close/>
                  </a:path>
                </a:pathLst>
              </a:custGeom>
              <a:solidFill>
                <a:srgbClr val="FFFFFF"/>
              </a:solidFill>
            </p:spPr>
          </p:sp>
          <p:sp>
            <p:nvSpPr>
              <p:cNvPr id="14" name="TextBox 14"/>
              <p:cNvSpPr txBox="1"/>
              <p:nvPr/>
            </p:nvSpPr>
            <p:spPr>
              <a:xfrm>
                <a:off x="0" y="-38100"/>
                <a:ext cx="2338405" cy="405778"/>
              </a:xfrm>
              <a:prstGeom prst="rect">
                <a:avLst/>
              </a:prstGeom>
            </p:spPr>
            <p:txBody>
              <a:bodyPr lIns="50800" tIns="50800" rIns="50800" bIns="50800" rtlCol="0" anchor="ctr"/>
              <a:lstStyle/>
              <a:p>
                <a:pPr algn="ctr">
                  <a:lnSpc>
                    <a:spcPts val="3359"/>
                  </a:lnSpc>
                </a:pPr>
                <a:endParaRPr/>
              </a:p>
            </p:txBody>
          </p:sp>
        </p:grpSp>
        <p:grpSp>
          <p:nvGrpSpPr>
            <p:cNvPr id="15" name="Group 15"/>
            <p:cNvGrpSpPr/>
            <p:nvPr/>
          </p:nvGrpSpPr>
          <p:grpSpPr>
            <a:xfrm>
              <a:off x="276521" y="0"/>
              <a:ext cx="11838173" cy="1861368"/>
              <a:chOff x="0" y="0"/>
              <a:chExt cx="2338405" cy="367678"/>
            </a:xfrm>
          </p:grpSpPr>
          <p:sp>
            <p:nvSpPr>
              <p:cNvPr id="16" name="Freeform 16"/>
              <p:cNvSpPr/>
              <p:nvPr/>
            </p:nvSpPr>
            <p:spPr>
              <a:xfrm>
                <a:off x="0" y="0"/>
                <a:ext cx="2338405" cy="367678"/>
              </a:xfrm>
              <a:custGeom>
                <a:avLst/>
                <a:gdLst/>
                <a:ahLst/>
                <a:cxnLst/>
                <a:rect l="l" t="t" r="r" b="b"/>
                <a:pathLst>
                  <a:path w="2338405" h="367678">
                    <a:moveTo>
                      <a:pt x="0" y="0"/>
                    </a:moveTo>
                    <a:lnTo>
                      <a:pt x="2338405" y="0"/>
                    </a:lnTo>
                    <a:lnTo>
                      <a:pt x="2338405" y="367678"/>
                    </a:lnTo>
                    <a:lnTo>
                      <a:pt x="0" y="367678"/>
                    </a:lnTo>
                    <a:close/>
                  </a:path>
                </a:pathLst>
              </a:custGeom>
              <a:solidFill>
                <a:srgbClr val="9F9F9F"/>
              </a:solidFill>
            </p:spPr>
          </p:sp>
          <p:sp>
            <p:nvSpPr>
              <p:cNvPr id="17" name="TextBox 17"/>
              <p:cNvSpPr txBox="1"/>
              <p:nvPr/>
            </p:nvSpPr>
            <p:spPr>
              <a:xfrm>
                <a:off x="0" y="-38100"/>
                <a:ext cx="2338405" cy="405778"/>
              </a:xfrm>
              <a:prstGeom prst="rect">
                <a:avLst/>
              </a:prstGeom>
            </p:spPr>
            <p:txBody>
              <a:bodyPr lIns="50800" tIns="50800" rIns="50800" bIns="50800" rtlCol="0" anchor="ctr"/>
              <a:lstStyle/>
              <a:p>
                <a:pPr algn="ctr">
                  <a:lnSpc>
                    <a:spcPts val="3359"/>
                  </a:lnSpc>
                </a:pPr>
                <a:endParaRPr/>
              </a:p>
            </p:txBody>
          </p:sp>
        </p:grpSp>
        <p:sp>
          <p:nvSpPr>
            <p:cNvPr id="18" name="TextBox 18"/>
            <p:cNvSpPr txBox="1"/>
            <p:nvPr/>
          </p:nvSpPr>
          <p:spPr>
            <a:xfrm>
              <a:off x="0" y="262876"/>
              <a:ext cx="12391216" cy="1173692"/>
            </a:xfrm>
            <a:prstGeom prst="rect">
              <a:avLst/>
            </a:prstGeom>
          </p:spPr>
          <p:txBody>
            <a:bodyPr lIns="0" tIns="0" rIns="0" bIns="0" rtlCol="0" anchor="t">
              <a:spAutoFit/>
            </a:bodyPr>
            <a:lstStyle/>
            <a:p>
              <a:pPr marL="1079501" lvl="1" indent="-539750">
                <a:lnSpc>
                  <a:spcPts val="7000"/>
                </a:lnSpc>
                <a:buAutoNum type="arabicPeriod"/>
              </a:pPr>
              <a:r>
                <a:rPr lang="en-US" sz="5000">
                  <a:solidFill>
                    <a:srgbClr val="000000"/>
                  </a:solidFill>
                  <a:latin typeface="Telegraf"/>
                </a:rPr>
                <a:t>Lọc mã cổ phiếu tiềm năng</a:t>
              </a:r>
            </a:p>
          </p:txBody>
        </p:sp>
      </p:grpSp>
      <p:sp>
        <p:nvSpPr>
          <p:cNvPr id="19" name="Freeform 19"/>
          <p:cNvSpPr/>
          <p:nvPr/>
        </p:nvSpPr>
        <p:spPr>
          <a:xfrm>
            <a:off x="640860" y="5687293"/>
            <a:ext cx="3822414" cy="4066398"/>
          </a:xfrm>
          <a:custGeom>
            <a:avLst/>
            <a:gdLst/>
            <a:ahLst/>
            <a:cxnLst/>
            <a:rect l="l" t="t" r="r" b="b"/>
            <a:pathLst>
              <a:path w="3822414" h="4066398">
                <a:moveTo>
                  <a:pt x="0" y="0"/>
                </a:moveTo>
                <a:lnTo>
                  <a:pt x="3822413" y="0"/>
                </a:lnTo>
                <a:lnTo>
                  <a:pt x="3822413" y="4066398"/>
                </a:lnTo>
                <a:lnTo>
                  <a:pt x="0" y="406639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0" name="TextBox 20"/>
          <p:cNvSpPr txBox="1"/>
          <p:nvPr/>
        </p:nvSpPr>
        <p:spPr>
          <a:xfrm>
            <a:off x="205642" y="2818447"/>
            <a:ext cx="8515264" cy="2764071"/>
          </a:xfrm>
          <a:prstGeom prst="rect">
            <a:avLst/>
          </a:prstGeom>
        </p:spPr>
        <p:txBody>
          <a:bodyPr lIns="0" tIns="0" rIns="0" bIns="0" rtlCol="0" anchor="t">
            <a:spAutoFit/>
          </a:bodyPr>
          <a:lstStyle/>
          <a:p>
            <a:pPr>
              <a:lnSpc>
                <a:spcPts val="4507"/>
              </a:lnSpc>
            </a:pPr>
            <a:r>
              <a:rPr lang="en-US" sz="3004" spc="90">
                <a:solidFill>
                  <a:srgbClr val="000000"/>
                </a:solidFill>
                <a:latin typeface="Clear Sans"/>
              </a:rPr>
              <a:t>Dựa vào thư viện 'vnstock' trên Python, lọc ra 50 công ty lớn niêm yết trên 3 sàn HOSE, HNX, UPCOM với vốn hóa trên 100 tỷ đồng, có khối lượng giao dịch định mức.</a:t>
            </a:r>
          </a:p>
          <a:p>
            <a:pPr>
              <a:lnSpc>
                <a:spcPts val="3906"/>
              </a:lnSpc>
            </a:pPr>
            <a:endParaRPr lang="en-US" sz="3004" spc="90">
              <a:solidFill>
                <a:srgbClr val="000000"/>
              </a:solidFill>
              <a:latin typeface="Clear Sans"/>
            </a:endParaRPr>
          </a:p>
        </p:txBody>
      </p:sp>
      <p:sp>
        <p:nvSpPr>
          <p:cNvPr id="21" name="TextBox 21"/>
          <p:cNvSpPr txBox="1"/>
          <p:nvPr/>
        </p:nvSpPr>
        <p:spPr>
          <a:xfrm>
            <a:off x="5086186" y="7230877"/>
            <a:ext cx="8528504" cy="1476315"/>
          </a:xfrm>
          <a:prstGeom prst="rect">
            <a:avLst/>
          </a:prstGeom>
        </p:spPr>
        <p:txBody>
          <a:bodyPr lIns="0" tIns="0" rIns="0" bIns="0" rtlCol="0" anchor="t">
            <a:spAutoFit/>
          </a:bodyPr>
          <a:lstStyle/>
          <a:p>
            <a:pPr marL="0" lvl="0" indent="0" algn="l">
              <a:lnSpc>
                <a:spcPts val="3906"/>
              </a:lnSpc>
              <a:spcBef>
                <a:spcPct val="0"/>
              </a:spcBef>
            </a:pPr>
            <a:r>
              <a:rPr lang="en-US" sz="3004" u="none" strike="noStrike" spc="90">
                <a:solidFill>
                  <a:srgbClr val="000000"/>
                </a:solidFill>
                <a:latin typeface="Clear Sans"/>
              </a:rPr>
              <a:t>Sử dụng thư viện Pandas để xử lý dữ liệu, Pandas_ta để phân tích kỹ thuật bằng các chỉ báo. </a:t>
            </a:r>
          </a:p>
        </p:txBody>
      </p:sp>
      <p:grpSp>
        <p:nvGrpSpPr>
          <p:cNvPr id="22" name="Group 22"/>
          <p:cNvGrpSpPr/>
          <p:nvPr/>
        </p:nvGrpSpPr>
        <p:grpSpPr>
          <a:xfrm>
            <a:off x="10285634" y="449622"/>
            <a:ext cx="7296148" cy="4304099"/>
            <a:chOff x="0" y="0"/>
            <a:chExt cx="9728197" cy="5738799"/>
          </a:xfrm>
        </p:grpSpPr>
        <p:sp>
          <p:nvSpPr>
            <p:cNvPr id="23" name="TextBox 23"/>
            <p:cNvSpPr txBox="1"/>
            <p:nvPr/>
          </p:nvSpPr>
          <p:spPr>
            <a:xfrm>
              <a:off x="0" y="5127301"/>
              <a:ext cx="9728197" cy="611498"/>
            </a:xfrm>
            <a:prstGeom prst="rect">
              <a:avLst/>
            </a:prstGeom>
          </p:spPr>
          <p:txBody>
            <a:bodyPr lIns="0" tIns="0" rIns="0" bIns="0" rtlCol="0" anchor="t">
              <a:spAutoFit/>
            </a:bodyPr>
            <a:lstStyle/>
            <a:p>
              <a:pPr algn="ctr">
                <a:lnSpc>
                  <a:spcPts val="3925"/>
                </a:lnSpc>
                <a:spcBef>
                  <a:spcPct val="0"/>
                </a:spcBef>
              </a:pPr>
              <a:r>
                <a:rPr lang="en-US" sz="2804" spc="28">
                  <a:solidFill>
                    <a:srgbClr val="000000"/>
                  </a:solidFill>
                  <a:latin typeface="Montserrat Italics"/>
                </a:rPr>
                <a:t>Ảnh: Code bộ lọc cổ phiếu sàn HOSE</a:t>
              </a:r>
            </a:p>
          </p:txBody>
        </p:sp>
        <p:sp>
          <p:nvSpPr>
            <p:cNvPr id="24" name="TextBox 24"/>
            <p:cNvSpPr txBox="1"/>
            <p:nvPr/>
          </p:nvSpPr>
          <p:spPr>
            <a:xfrm>
              <a:off x="297861" y="-47625"/>
              <a:ext cx="9132476" cy="5504487"/>
            </a:xfrm>
            <a:prstGeom prst="rect">
              <a:avLst/>
            </a:prstGeom>
          </p:spPr>
          <p:txBody>
            <a:bodyPr lIns="0" tIns="0" rIns="0" bIns="0" rtlCol="0" anchor="t">
              <a:spAutoFit/>
            </a:bodyPr>
            <a:lstStyle/>
            <a:p>
              <a:pPr algn="just">
                <a:lnSpc>
                  <a:spcPts val="3629"/>
                </a:lnSpc>
              </a:pPr>
              <a:r>
                <a:rPr lang="en-US" sz="2791" spc="83">
                  <a:solidFill>
                    <a:srgbClr val="387EB8"/>
                  </a:solidFill>
                  <a:latin typeface="Arimo"/>
                </a:rPr>
                <a:t> </a:t>
              </a:r>
              <a:r>
                <a:rPr lang="en-US" sz="2791" spc="83">
                  <a:solidFill>
                    <a:srgbClr val="705DAF"/>
                  </a:solidFill>
                  <a:latin typeface="Arimo"/>
                </a:rPr>
                <a:t>params</a:t>
              </a:r>
              <a:r>
                <a:rPr lang="en-US" sz="2791" spc="83">
                  <a:solidFill>
                    <a:srgbClr val="000000"/>
                  </a:solidFill>
                  <a:latin typeface="Arimo"/>
                </a:rPr>
                <a:t> = </a:t>
              </a:r>
              <a:r>
                <a:rPr lang="en-US" sz="2791" spc="83">
                  <a:solidFill>
                    <a:srgbClr val="5271FF"/>
                  </a:solidFill>
                  <a:latin typeface="Arimo"/>
                </a:rPr>
                <a:t>{</a:t>
              </a:r>
            </a:p>
            <a:p>
              <a:pPr algn="just">
                <a:lnSpc>
                  <a:spcPts val="3629"/>
                </a:lnSpc>
              </a:pPr>
              <a:r>
                <a:rPr lang="en-US" sz="2791" spc="83">
                  <a:solidFill>
                    <a:srgbClr val="B35152"/>
                  </a:solidFill>
                  <a:latin typeface="Arimo"/>
                </a:rPr>
                <a:t>“exchangeName“: “HOSE“</a:t>
              </a:r>
              <a:r>
                <a:rPr lang="en-US" sz="2791" spc="83">
                  <a:solidFill>
                    <a:srgbClr val="4833DA"/>
                  </a:solidFill>
                  <a:latin typeface="Arimo"/>
                </a:rPr>
                <a:t>,</a:t>
              </a:r>
            </a:p>
            <a:p>
              <a:pPr algn="just">
                <a:lnSpc>
                  <a:spcPts val="3629"/>
                </a:lnSpc>
              </a:pPr>
              <a:r>
                <a:rPr lang="en-US" sz="2791" spc="83">
                  <a:solidFill>
                    <a:srgbClr val="B35152"/>
                  </a:solidFill>
                  <a:latin typeface="Arimo"/>
                </a:rPr>
                <a:t>“avgTradingValue5Day“</a:t>
              </a:r>
              <a:r>
                <a:rPr lang="en-US" sz="2791" spc="83">
                  <a:solidFill>
                    <a:srgbClr val="4833DA"/>
                  </a:solidFill>
                  <a:latin typeface="Arimo"/>
                </a:rPr>
                <a:t>: </a:t>
              </a:r>
              <a:r>
                <a:rPr lang="en-US" sz="2791" spc="83">
                  <a:solidFill>
                    <a:srgbClr val="259C66"/>
                  </a:solidFill>
                  <a:latin typeface="Arimo"/>
                </a:rPr>
                <a:t>(500, 500000)</a:t>
              </a:r>
              <a:r>
                <a:rPr lang="en-US" sz="2791" spc="83">
                  <a:solidFill>
                    <a:srgbClr val="000000"/>
                  </a:solidFill>
                  <a:latin typeface="Arimo"/>
                </a:rPr>
                <a:t>,</a:t>
              </a:r>
              <a:r>
                <a:rPr lang="en-US" sz="2791" spc="83">
                  <a:solidFill>
                    <a:srgbClr val="4833DA"/>
                  </a:solidFill>
                  <a:latin typeface="Arimo"/>
                </a:rPr>
                <a:t> </a:t>
              </a:r>
            </a:p>
            <a:p>
              <a:pPr algn="just">
                <a:lnSpc>
                  <a:spcPts val="3629"/>
                </a:lnSpc>
              </a:pPr>
              <a:r>
                <a:rPr lang="en-US" sz="2791" spc="83">
                  <a:solidFill>
                    <a:srgbClr val="B35152"/>
                  </a:solidFill>
                  <a:latin typeface="Arimo"/>
                </a:rPr>
                <a:t>“marketCap“:</a:t>
              </a:r>
              <a:r>
                <a:rPr lang="en-US" sz="2791" spc="83">
                  <a:solidFill>
                    <a:srgbClr val="4833DA"/>
                  </a:solidFill>
                  <a:latin typeface="Arimo"/>
                </a:rPr>
                <a:t> </a:t>
              </a:r>
              <a:r>
                <a:rPr lang="en-US" sz="2791" spc="83">
                  <a:solidFill>
                    <a:srgbClr val="259C66"/>
                  </a:solidFill>
                  <a:latin typeface="Arimo"/>
                </a:rPr>
                <a:t>(100, 500000)</a:t>
              </a:r>
              <a:r>
                <a:rPr lang="en-US" sz="2791" spc="83">
                  <a:solidFill>
                    <a:srgbClr val="000000"/>
                  </a:solidFill>
                  <a:latin typeface="Arimo"/>
                </a:rPr>
                <a:t>,</a:t>
              </a:r>
            </a:p>
            <a:p>
              <a:pPr algn="just">
                <a:lnSpc>
                  <a:spcPts val="3629"/>
                </a:lnSpc>
              </a:pPr>
              <a:r>
                <a:rPr lang="en-US" sz="2791" spc="83">
                  <a:solidFill>
                    <a:srgbClr val="5271FF"/>
                  </a:solidFill>
                  <a:latin typeface="Arimo"/>
                </a:rPr>
                <a:t>}</a:t>
              </a:r>
            </a:p>
            <a:p>
              <a:pPr algn="just">
                <a:lnSpc>
                  <a:spcPts val="3629"/>
                </a:lnSpc>
              </a:pPr>
              <a:r>
                <a:rPr lang="en-US" sz="2791" spc="83">
                  <a:solidFill>
                    <a:srgbClr val="705DAF"/>
                  </a:solidFill>
                  <a:latin typeface="Arimo"/>
                </a:rPr>
                <a:t>df</a:t>
              </a:r>
              <a:r>
                <a:rPr lang="en-US" sz="2791" spc="83">
                  <a:solidFill>
                    <a:srgbClr val="5271FF"/>
                  </a:solidFill>
                  <a:latin typeface="Arimo"/>
                </a:rPr>
                <a:t> </a:t>
              </a:r>
              <a:r>
                <a:rPr lang="en-US" sz="2791" spc="83">
                  <a:solidFill>
                    <a:srgbClr val="000000"/>
                  </a:solidFill>
                  <a:latin typeface="Arimo"/>
                </a:rPr>
                <a:t>= </a:t>
              </a:r>
              <a:r>
                <a:rPr lang="en-US" sz="2791" spc="83">
                  <a:solidFill>
                    <a:srgbClr val="C4A87D"/>
                  </a:solidFill>
                  <a:latin typeface="Arimo"/>
                </a:rPr>
                <a:t>stock_screening_insighsts</a:t>
              </a:r>
              <a:r>
                <a:rPr lang="en-US" sz="2791" spc="83">
                  <a:solidFill>
                    <a:srgbClr val="5271FF"/>
                  </a:solidFill>
                  <a:latin typeface="Arimo"/>
                </a:rPr>
                <a:t>(params, size</a:t>
              </a:r>
              <a:r>
                <a:rPr lang="en-US" sz="2791" spc="83">
                  <a:solidFill>
                    <a:srgbClr val="000000"/>
                  </a:solidFill>
                  <a:latin typeface="Arimo"/>
                </a:rPr>
                <a:t>=</a:t>
              </a:r>
              <a:r>
                <a:rPr lang="en-US" sz="2791" spc="83">
                  <a:solidFill>
                    <a:srgbClr val="5271FF"/>
                  </a:solidFill>
                  <a:latin typeface="Arimo"/>
                </a:rPr>
                <a:t> </a:t>
              </a:r>
              <a:r>
                <a:rPr lang="en-US" sz="2791" spc="83">
                  <a:solidFill>
                    <a:srgbClr val="259C66"/>
                  </a:solidFill>
                  <a:latin typeface="Arimo"/>
                </a:rPr>
                <a:t>50</a:t>
              </a:r>
              <a:r>
                <a:rPr lang="en-US" sz="2791" spc="83">
                  <a:solidFill>
                    <a:srgbClr val="5271FF"/>
                  </a:solidFill>
                  <a:latin typeface="Arimo"/>
                </a:rPr>
                <a:t>)</a:t>
              </a:r>
            </a:p>
            <a:p>
              <a:pPr algn="just">
                <a:lnSpc>
                  <a:spcPts val="3629"/>
                </a:lnSpc>
              </a:pPr>
              <a:r>
                <a:rPr lang="en-US" sz="2791" spc="83">
                  <a:solidFill>
                    <a:srgbClr val="C4A87D"/>
                  </a:solidFill>
                  <a:latin typeface="Arimo"/>
                </a:rPr>
                <a:t>print</a:t>
              </a:r>
              <a:r>
                <a:rPr lang="en-US" sz="2791" spc="83">
                  <a:solidFill>
                    <a:srgbClr val="5271FF"/>
                  </a:solidFill>
                  <a:latin typeface="Arimo"/>
                </a:rPr>
                <a:t>(</a:t>
              </a:r>
              <a:r>
                <a:rPr lang="en-US" sz="2791" spc="83">
                  <a:solidFill>
                    <a:srgbClr val="705DAF"/>
                  </a:solidFill>
                  <a:latin typeface="Arimo"/>
                </a:rPr>
                <a:t>df</a:t>
              </a:r>
              <a:r>
                <a:rPr lang="en-US" sz="2791" spc="83">
                  <a:solidFill>
                    <a:srgbClr val="5271FF"/>
                  </a:solidFill>
                  <a:latin typeface="Arimo"/>
                </a:rPr>
                <a:t>)</a:t>
              </a:r>
            </a:p>
            <a:p>
              <a:pPr algn="just">
                <a:lnSpc>
                  <a:spcPts val="3629"/>
                </a:lnSpc>
              </a:pPr>
              <a:endParaRPr lang="en-US" sz="2791" spc="83">
                <a:solidFill>
                  <a:srgbClr val="5271FF"/>
                </a:solidFill>
                <a:latin typeface="Arimo"/>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sp>
        <p:nvSpPr>
          <p:cNvPr id="2" name="Freeform 2"/>
          <p:cNvSpPr/>
          <p:nvPr/>
        </p:nvSpPr>
        <p:spPr>
          <a:xfrm>
            <a:off x="-286089" y="9069973"/>
            <a:ext cx="3153958" cy="2976190"/>
          </a:xfrm>
          <a:custGeom>
            <a:avLst/>
            <a:gdLst/>
            <a:ahLst/>
            <a:cxnLst/>
            <a:rect l="l" t="t" r="r" b="b"/>
            <a:pathLst>
              <a:path w="3153958" h="2976190">
                <a:moveTo>
                  <a:pt x="0" y="0"/>
                </a:moveTo>
                <a:lnTo>
                  <a:pt x="3153958" y="0"/>
                </a:lnTo>
                <a:lnTo>
                  <a:pt x="3153958" y="2976190"/>
                </a:lnTo>
                <a:lnTo>
                  <a:pt x="0" y="29761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707853" y="549541"/>
            <a:ext cx="1160293" cy="3086100"/>
            <a:chOff x="0" y="0"/>
            <a:chExt cx="305592" cy="812800"/>
          </a:xfrm>
        </p:grpSpPr>
        <p:sp>
          <p:nvSpPr>
            <p:cNvPr id="4" name="Freeform 4"/>
            <p:cNvSpPr/>
            <p:nvPr/>
          </p:nvSpPr>
          <p:spPr>
            <a:xfrm>
              <a:off x="0" y="0"/>
              <a:ext cx="305592" cy="812800"/>
            </a:xfrm>
            <a:custGeom>
              <a:avLst/>
              <a:gdLst/>
              <a:ahLst/>
              <a:cxnLst/>
              <a:rect l="l" t="t" r="r" b="b"/>
              <a:pathLst>
                <a:path w="305592" h="812800">
                  <a:moveTo>
                    <a:pt x="0" y="0"/>
                  </a:moveTo>
                  <a:lnTo>
                    <a:pt x="305592" y="0"/>
                  </a:lnTo>
                  <a:lnTo>
                    <a:pt x="305592" y="812800"/>
                  </a:lnTo>
                  <a:lnTo>
                    <a:pt x="0" y="812800"/>
                  </a:lnTo>
                  <a:close/>
                </a:path>
              </a:pathLst>
            </a:custGeom>
            <a:solidFill>
              <a:srgbClr val="9F9F9F"/>
            </a:solidFill>
          </p:spPr>
        </p:sp>
        <p:sp>
          <p:nvSpPr>
            <p:cNvPr id="5" name="TextBox 5"/>
            <p:cNvSpPr txBox="1"/>
            <p:nvPr/>
          </p:nvSpPr>
          <p:spPr>
            <a:xfrm>
              <a:off x="0" y="-38100"/>
              <a:ext cx="305592" cy="850900"/>
            </a:xfrm>
            <a:prstGeom prst="rect">
              <a:avLst/>
            </a:prstGeom>
          </p:spPr>
          <p:txBody>
            <a:bodyPr lIns="50800" tIns="50800" rIns="50800" bIns="50800" rtlCol="0" anchor="ctr"/>
            <a:lstStyle/>
            <a:p>
              <a:pPr algn="ctr">
                <a:lnSpc>
                  <a:spcPts val="3359"/>
                </a:lnSpc>
              </a:pPr>
              <a:endParaRPr/>
            </a:p>
          </p:txBody>
        </p:sp>
      </p:grpSp>
      <p:grpSp>
        <p:nvGrpSpPr>
          <p:cNvPr id="6" name="Group 6"/>
          <p:cNvGrpSpPr/>
          <p:nvPr/>
        </p:nvGrpSpPr>
        <p:grpSpPr>
          <a:xfrm>
            <a:off x="152047" y="207871"/>
            <a:ext cx="13771428" cy="2274803"/>
            <a:chOff x="0" y="0"/>
            <a:chExt cx="18361904" cy="3033071"/>
          </a:xfrm>
        </p:grpSpPr>
        <p:sp>
          <p:nvSpPr>
            <p:cNvPr id="7" name="Freeform 7"/>
            <p:cNvSpPr/>
            <p:nvPr/>
          </p:nvSpPr>
          <p:spPr>
            <a:xfrm>
              <a:off x="11319584" y="0"/>
              <a:ext cx="7042319" cy="1331639"/>
            </a:xfrm>
            <a:custGeom>
              <a:avLst/>
              <a:gdLst/>
              <a:ahLst/>
              <a:cxnLst/>
              <a:rect l="l" t="t" r="r" b="b"/>
              <a:pathLst>
                <a:path w="7042319" h="1331639">
                  <a:moveTo>
                    <a:pt x="0" y="0"/>
                  </a:moveTo>
                  <a:lnTo>
                    <a:pt x="7042320" y="0"/>
                  </a:lnTo>
                  <a:lnTo>
                    <a:pt x="7042320" y="1331639"/>
                  </a:lnTo>
                  <a:lnTo>
                    <a:pt x="0" y="133163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8" name="Group 8"/>
            <p:cNvGrpSpPr/>
            <p:nvPr/>
          </p:nvGrpSpPr>
          <p:grpSpPr>
            <a:xfrm>
              <a:off x="933342" y="1171703"/>
              <a:ext cx="11838173" cy="1861368"/>
              <a:chOff x="0" y="0"/>
              <a:chExt cx="2338405" cy="367678"/>
            </a:xfrm>
          </p:grpSpPr>
          <p:sp>
            <p:nvSpPr>
              <p:cNvPr id="9" name="Freeform 9"/>
              <p:cNvSpPr/>
              <p:nvPr/>
            </p:nvSpPr>
            <p:spPr>
              <a:xfrm>
                <a:off x="0" y="0"/>
                <a:ext cx="2338405" cy="367678"/>
              </a:xfrm>
              <a:custGeom>
                <a:avLst/>
                <a:gdLst/>
                <a:ahLst/>
                <a:cxnLst/>
                <a:rect l="l" t="t" r="r" b="b"/>
                <a:pathLst>
                  <a:path w="2338405" h="367678">
                    <a:moveTo>
                      <a:pt x="0" y="0"/>
                    </a:moveTo>
                    <a:lnTo>
                      <a:pt x="2338405" y="0"/>
                    </a:lnTo>
                    <a:lnTo>
                      <a:pt x="2338405" y="367678"/>
                    </a:lnTo>
                    <a:lnTo>
                      <a:pt x="0" y="367678"/>
                    </a:lnTo>
                    <a:close/>
                  </a:path>
                </a:pathLst>
              </a:custGeom>
              <a:solidFill>
                <a:srgbClr val="FFFFFF"/>
              </a:solidFill>
            </p:spPr>
          </p:sp>
          <p:sp>
            <p:nvSpPr>
              <p:cNvPr id="10" name="TextBox 10"/>
              <p:cNvSpPr txBox="1"/>
              <p:nvPr/>
            </p:nvSpPr>
            <p:spPr>
              <a:xfrm>
                <a:off x="0" y="-38100"/>
                <a:ext cx="2338405" cy="405778"/>
              </a:xfrm>
              <a:prstGeom prst="rect">
                <a:avLst/>
              </a:prstGeom>
            </p:spPr>
            <p:txBody>
              <a:bodyPr lIns="50800" tIns="50800" rIns="50800" bIns="50800" rtlCol="0" anchor="ctr"/>
              <a:lstStyle/>
              <a:p>
                <a:pPr algn="ctr">
                  <a:lnSpc>
                    <a:spcPts val="3359"/>
                  </a:lnSpc>
                </a:pPr>
                <a:endParaRPr/>
              </a:p>
            </p:txBody>
          </p:sp>
        </p:grpSp>
        <p:grpSp>
          <p:nvGrpSpPr>
            <p:cNvPr id="11" name="Group 11"/>
            <p:cNvGrpSpPr/>
            <p:nvPr/>
          </p:nvGrpSpPr>
          <p:grpSpPr>
            <a:xfrm>
              <a:off x="0" y="665819"/>
              <a:ext cx="11838173" cy="1861368"/>
              <a:chOff x="0" y="0"/>
              <a:chExt cx="2338405" cy="367678"/>
            </a:xfrm>
          </p:grpSpPr>
          <p:sp>
            <p:nvSpPr>
              <p:cNvPr id="12" name="Freeform 12"/>
              <p:cNvSpPr/>
              <p:nvPr/>
            </p:nvSpPr>
            <p:spPr>
              <a:xfrm>
                <a:off x="0" y="0"/>
                <a:ext cx="2338405" cy="367678"/>
              </a:xfrm>
              <a:custGeom>
                <a:avLst/>
                <a:gdLst/>
                <a:ahLst/>
                <a:cxnLst/>
                <a:rect l="l" t="t" r="r" b="b"/>
                <a:pathLst>
                  <a:path w="2338405" h="367678">
                    <a:moveTo>
                      <a:pt x="0" y="0"/>
                    </a:moveTo>
                    <a:lnTo>
                      <a:pt x="2338405" y="0"/>
                    </a:lnTo>
                    <a:lnTo>
                      <a:pt x="2338405" y="367678"/>
                    </a:lnTo>
                    <a:lnTo>
                      <a:pt x="0" y="367678"/>
                    </a:lnTo>
                    <a:close/>
                  </a:path>
                </a:pathLst>
              </a:custGeom>
              <a:solidFill>
                <a:srgbClr val="9F9F9F"/>
              </a:solidFill>
            </p:spPr>
          </p:sp>
          <p:sp>
            <p:nvSpPr>
              <p:cNvPr id="13" name="TextBox 13"/>
              <p:cNvSpPr txBox="1"/>
              <p:nvPr/>
            </p:nvSpPr>
            <p:spPr>
              <a:xfrm>
                <a:off x="0" y="-38100"/>
                <a:ext cx="2338405" cy="405778"/>
              </a:xfrm>
              <a:prstGeom prst="rect">
                <a:avLst/>
              </a:prstGeom>
            </p:spPr>
            <p:txBody>
              <a:bodyPr lIns="50800" tIns="50800" rIns="50800" bIns="50800" rtlCol="0" anchor="ctr"/>
              <a:lstStyle/>
              <a:p>
                <a:pPr algn="ctr">
                  <a:lnSpc>
                    <a:spcPts val="3359"/>
                  </a:lnSpc>
                </a:pPr>
                <a:endParaRPr/>
              </a:p>
            </p:txBody>
          </p:sp>
        </p:grpSp>
        <p:sp>
          <p:nvSpPr>
            <p:cNvPr id="14" name="TextBox 14"/>
            <p:cNvSpPr txBox="1"/>
            <p:nvPr/>
          </p:nvSpPr>
          <p:spPr>
            <a:xfrm>
              <a:off x="315574" y="953159"/>
              <a:ext cx="12391216" cy="1173692"/>
            </a:xfrm>
            <a:prstGeom prst="rect">
              <a:avLst/>
            </a:prstGeom>
          </p:spPr>
          <p:txBody>
            <a:bodyPr lIns="0" tIns="0" rIns="0" bIns="0" rtlCol="0" anchor="t">
              <a:spAutoFit/>
            </a:bodyPr>
            <a:lstStyle/>
            <a:p>
              <a:pPr>
                <a:lnSpc>
                  <a:spcPts val="7000"/>
                </a:lnSpc>
              </a:pPr>
              <a:r>
                <a:rPr lang="en-US" sz="5000">
                  <a:solidFill>
                    <a:srgbClr val="000000"/>
                  </a:solidFill>
                  <a:latin typeface="Telegraf"/>
                </a:rPr>
                <a:t>3. Cài đặt chỉ báo &amp; tín hiệu</a:t>
              </a:r>
            </a:p>
          </p:txBody>
        </p:sp>
      </p:grpSp>
      <p:sp>
        <p:nvSpPr>
          <p:cNvPr id="15" name="TextBox 15"/>
          <p:cNvSpPr txBox="1"/>
          <p:nvPr/>
        </p:nvSpPr>
        <p:spPr>
          <a:xfrm>
            <a:off x="1261038" y="2081248"/>
            <a:ext cx="9837870" cy="920750"/>
          </a:xfrm>
          <a:prstGeom prst="rect">
            <a:avLst/>
          </a:prstGeom>
        </p:spPr>
        <p:txBody>
          <a:bodyPr lIns="0" tIns="0" rIns="0" bIns="0" rtlCol="0" anchor="t">
            <a:spAutoFit/>
          </a:bodyPr>
          <a:lstStyle/>
          <a:p>
            <a:pPr marL="0" lvl="0" indent="0" algn="l">
              <a:lnSpc>
                <a:spcPts val="7000"/>
              </a:lnSpc>
              <a:spcBef>
                <a:spcPct val="0"/>
              </a:spcBef>
            </a:pPr>
            <a:r>
              <a:rPr lang="en-US" sz="5000" u="none" strike="noStrike">
                <a:solidFill>
                  <a:srgbClr val="000000"/>
                </a:solidFill>
                <a:latin typeface="Telegraf"/>
              </a:rPr>
              <a:t>Tín hiệu EMA (12) và SMA (5)</a:t>
            </a:r>
          </a:p>
        </p:txBody>
      </p:sp>
      <p:grpSp>
        <p:nvGrpSpPr>
          <p:cNvPr id="16" name="Group 16"/>
          <p:cNvGrpSpPr/>
          <p:nvPr/>
        </p:nvGrpSpPr>
        <p:grpSpPr>
          <a:xfrm>
            <a:off x="473768" y="2162129"/>
            <a:ext cx="787270" cy="787270"/>
            <a:chOff x="0" y="0"/>
            <a:chExt cx="1049694" cy="1049694"/>
          </a:xfrm>
        </p:grpSpPr>
        <p:sp>
          <p:nvSpPr>
            <p:cNvPr id="17" name="Freeform 17"/>
            <p:cNvSpPr/>
            <p:nvPr/>
          </p:nvSpPr>
          <p:spPr>
            <a:xfrm rot="-5400000">
              <a:off x="0" y="0"/>
              <a:ext cx="1049694" cy="1049694"/>
            </a:xfrm>
            <a:custGeom>
              <a:avLst/>
              <a:gdLst/>
              <a:ahLst/>
              <a:cxnLst/>
              <a:rect l="l" t="t" r="r" b="b"/>
              <a:pathLst>
                <a:path w="1049694" h="1049694">
                  <a:moveTo>
                    <a:pt x="0" y="0"/>
                  </a:moveTo>
                  <a:lnTo>
                    <a:pt x="1049694" y="0"/>
                  </a:lnTo>
                  <a:lnTo>
                    <a:pt x="1049694" y="1049694"/>
                  </a:lnTo>
                  <a:lnTo>
                    <a:pt x="0" y="104969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18" name="Group 18"/>
            <p:cNvGrpSpPr/>
            <p:nvPr/>
          </p:nvGrpSpPr>
          <p:grpSpPr>
            <a:xfrm rot="-5400000">
              <a:off x="204699" y="192785"/>
              <a:ext cx="683738" cy="683738"/>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lnTo>
                      <a:pt x="406400" y="0"/>
                    </a:lnTo>
                    <a:close/>
                  </a:path>
                </a:pathLst>
              </a:custGeom>
              <a:solidFill>
                <a:srgbClr val="E3E3E3"/>
              </a:solidFill>
              <a:ln w="28575" cap="rnd">
                <a:solidFill>
                  <a:srgbClr val="FFFFFF"/>
                </a:solidFill>
                <a:prstDash val="dash"/>
                <a:round/>
              </a:ln>
            </p:spPr>
          </p:sp>
          <p:sp>
            <p:nvSpPr>
              <p:cNvPr id="20" name="TextBox 20"/>
              <p:cNvSpPr txBox="1"/>
              <p:nvPr/>
            </p:nvSpPr>
            <p:spPr>
              <a:xfrm>
                <a:off x="76200" y="57150"/>
                <a:ext cx="660400" cy="679450"/>
              </a:xfrm>
              <a:prstGeom prst="rect">
                <a:avLst/>
              </a:prstGeom>
            </p:spPr>
            <p:txBody>
              <a:bodyPr lIns="55661" tIns="55661" rIns="55661" bIns="55661" rtlCol="0" anchor="ctr"/>
              <a:lstStyle/>
              <a:p>
                <a:pPr algn="ctr">
                  <a:lnSpc>
                    <a:spcPts val="920"/>
                  </a:lnSpc>
                </a:pPr>
                <a:endParaRPr/>
              </a:p>
            </p:txBody>
          </p:sp>
        </p:grpSp>
        <p:grpSp>
          <p:nvGrpSpPr>
            <p:cNvPr id="21" name="Group 21"/>
            <p:cNvGrpSpPr/>
            <p:nvPr/>
          </p:nvGrpSpPr>
          <p:grpSpPr>
            <a:xfrm rot="-5400000">
              <a:off x="290278" y="309893"/>
              <a:ext cx="469138" cy="469138"/>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1D26"/>
              </a:solidFill>
            </p:spPr>
          </p:sp>
          <p:sp>
            <p:nvSpPr>
              <p:cNvPr id="23" name="TextBox 23"/>
              <p:cNvSpPr txBox="1"/>
              <p:nvPr/>
            </p:nvSpPr>
            <p:spPr>
              <a:xfrm>
                <a:off x="76200" y="57150"/>
                <a:ext cx="660400" cy="679450"/>
              </a:xfrm>
              <a:prstGeom prst="rect">
                <a:avLst/>
              </a:prstGeom>
            </p:spPr>
            <p:txBody>
              <a:bodyPr lIns="55661" tIns="55661" rIns="55661" bIns="55661" rtlCol="0" anchor="ctr"/>
              <a:lstStyle/>
              <a:p>
                <a:pPr algn="ctr">
                  <a:lnSpc>
                    <a:spcPts val="920"/>
                  </a:lnSpc>
                </a:pPr>
                <a:endParaRPr/>
              </a:p>
            </p:txBody>
          </p:sp>
        </p:grpSp>
      </p:grpSp>
      <p:sp>
        <p:nvSpPr>
          <p:cNvPr id="24" name="AutoShape 24"/>
          <p:cNvSpPr/>
          <p:nvPr/>
        </p:nvSpPr>
        <p:spPr>
          <a:xfrm flipH="1">
            <a:off x="6951462" y="3725906"/>
            <a:ext cx="0" cy="5091936"/>
          </a:xfrm>
          <a:prstGeom prst="line">
            <a:avLst/>
          </a:prstGeom>
          <a:ln w="38100" cap="flat">
            <a:solidFill>
              <a:srgbClr val="000000"/>
            </a:solidFill>
            <a:prstDash val="solid"/>
            <a:headEnd type="none" w="sm" len="sm"/>
            <a:tailEnd type="none" w="sm" len="sm"/>
          </a:ln>
        </p:spPr>
      </p:sp>
      <p:sp>
        <p:nvSpPr>
          <p:cNvPr id="25" name="AutoShape 25"/>
          <p:cNvSpPr/>
          <p:nvPr/>
        </p:nvSpPr>
        <p:spPr>
          <a:xfrm>
            <a:off x="11151495" y="8819781"/>
            <a:ext cx="3006510" cy="0"/>
          </a:xfrm>
          <a:prstGeom prst="line">
            <a:avLst/>
          </a:prstGeom>
          <a:ln w="38100" cap="flat">
            <a:solidFill>
              <a:srgbClr val="000000"/>
            </a:solidFill>
            <a:prstDash val="solid"/>
            <a:headEnd type="none" w="sm" len="sm"/>
            <a:tailEnd type="triangle" w="lg" len="med"/>
          </a:ln>
        </p:spPr>
      </p:sp>
      <p:sp>
        <p:nvSpPr>
          <p:cNvPr id="26" name="AutoShape 26"/>
          <p:cNvSpPr/>
          <p:nvPr/>
        </p:nvSpPr>
        <p:spPr>
          <a:xfrm>
            <a:off x="11151495" y="3682819"/>
            <a:ext cx="3006510" cy="0"/>
          </a:xfrm>
          <a:prstGeom prst="line">
            <a:avLst/>
          </a:prstGeom>
          <a:ln w="38100" cap="flat">
            <a:solidFill>
              <a:srgbClr val="000000"/>
            </a:solidFill>
            <a:prstDash val="solid"/>
            <a:headEnd type="none" w="sm" len="sm"/>
            <a:tailEnd type="triangle" w="lg" len="med"/>
          </a:ln>
        </p:spPr>
      </p:sp>
      <p:sp>
        <p:nvSpPr>
          <p:cNvPr id="27" name="AutoShape 27"/>
          <p:cNvSpPr/>
          <p:nvPr/>
        </p:nvSpPr>
        <p:spPr>
          <a:xfrm>
            <a:off x="6968971" y="8817842"/>
            <a:ext cx="1600329" cy="0"/>
          </a:xfrm>
          <a:prstGeom prst="line">
            <a:avLst/>
          </a:prstGeom>
          <a:ln w="38100" cap="flat">
            <a:solidFill>
              <a:srgbClr val="000000"/>
            </a:solidFill>
            <a:prstDash val="solid"/>
            <a:headEnd type="none" w="sm" len="sm"/>
            <a:tailEnd type="triangle" w="lg" len="med"/>
          </a:ln>
        </p:spPr>
      </p:sp>
      <p:sp>
        <p:nvSpPr>
          <p:cNvPr id="28" name="AutoShape 28"/>
          <p:cNvSpPr/>
          <p:nvPr/>
        </p:nvSpPr>
        <p:spPr>
          <a:xfrm>
            <a:off x="6932786" y="3701867"/>
            <a:ext cx="1636234" cy="24039"/>
          </a:xfrm>
          <a:prstGeom prst="line">
            <a:avLst/>
          </a:prstGeom>
          <a:ln w="38100" cap="flat">
            <a:solidFill>
              <a:srgbClr val="000000"/>
            </a:solidFill>
            <a:prstDash val="solid"/>
            <a:headEnd type="none" w="sm" len="sm"/>
            <a:tailEnd type="triangle" w="lg" len="med"/>
          </a:ln>
        </p:spPr>
      </p:sp>
      <p:grpSp>
        <p:nvGrpSpPr>
          <p:cNvPr id="29" name="Group 29"/>
          <p:cNvGrpSpPr/>
          <p:nvPr/>
        </p:nvGrpSpPr>
        <p:grpSpPr>
          <a:xfrm>
            <a:off x="4070385" y="8101230"/>
            <a:ext cx="2095437" cy="1741606"/>
            <a:chOff x="0" y="0"/>
            <a:chExt cx="551885" cy="458694"/>
          </a:xfrm>
        </p:grpSpPr>
        <p:sp>
          <p:nvSpPr>
            <p:cNvPr id="30" name="Freeform 30"/>
            <p:cNvSpPr/>
            <p:nvPr/>
          </p:nvSpPr>
          <p:spPr>
            <a:xfrm>
              <a:off x="0" y="0"/>
              <a:ext cx="551885" cy="458694"/>
            </a:xfrm>
            <a:custGeom>
              <a:avLst/>
              <a:gdLst/>
              <a:ahLst/>
              <a:cxnLst/>
              <a:rect l="l" t="t" r="r" b="b"/>
              <a:pathLst>
                <a:path w="551885" h="458694">
                  <a:moveTo>
                    <a:pt x="0" y="0"/>
                  </a:moveTo>
                  <a:lnTo>
                    <a:pt x="551885" y="0"/>
                  </a:lnTo>
                  <a:lnTo>
                    <a:pt x="551885" y="458694"/>
                  </a:lnTo>
                  <a:lnTo>
                    <a:pt x="0" y="458694"/>
                  </a:lnTo>
                  <a:close/>
                </a:path>
              </a:pathLst>
            </a:custGeom>
            <a:solidFill>
              <a:srgbClr val="9F9F9F"/>
            </a:solidFill>
            <a:ln cap="sq">
              <a:noFill/>
              <a:prstDash val="solid"/>
              <a:miter/>
            </a:ln>
          </p:spPr>
        </p:sp>
        <p:sp>
          <p:nvSpPr>
            <p:cNvPr id="31" name="TextBox 31"/>
            <p:cNvSpPr txBox="1"/>
            <p:nvPr/>
          </p:nvSpPr>
          <p:spPr>
            <a:xfrm>
              <a:off x="0" y="-38100"/>
              <a:ext cx="551885" cy="496794"/>
            </a:xfrm>
            <a:prstGeom prst="rect">
              <a:avLst/>
            </a:prstGeom>
          </p:spPr>
          <p:txBody>
            <a:bodyPr lIns="50800" tIns="50800" rIns="50800" bIns="50800" rtlCol="0" anchor="ctr"/>
            <a:lstStyle/>
            <a:p>
              <a:pPr marL="0" lvl="0" indent="0" algn="ctr">
                <a:lnSpc>
                  <a:spcPts val="3359"/>
                </a:lnSpc>
                <a:spcBef>
                  <a:spcPct val="0"/>
                </a:spcBef>
              </a:pPr>
              <a:endParaRPr/>
            </a:p>
          </p:txBody>
        </p:sp>
      </p:grpSp>
      <p:sp>
        <p:nvSpPr>
          <p:cNvPr id="32" name="TextBox 32"/>
          <p:cNvSpPr txBox="1"/>
          <p:nvPr/>
        </p:nvSpPr>
        <p:spPr>
          <a:xfrm>
            <a:off x="4246028" y="8296847"/>
            <a:ext cx="1660389" cy="1350196"/>
          </a:xfrm>
          <a:prstGeom prst="rect">
            <a:avLst/>
          </a:prstGeom>
        </p:spPr>
        <p:txBody>
          <a:bodyPr lIns="0" tIns="0" rIns="0" bIns="0" rtlCol="0" anchor="t">
            <a:spAutoFit/>
          </a:bodyPr>
          <a:lstStyle/>
          <a:p>
            <a:pPr marL="0" lvl="0" indent="0" algn="ctr">
              <a:lnSpc>
                <a:spcPts val="2754"/>
              </a:lnSpc>
              <a:spcBef>
                <a:spcPct val="0"/>
              </a:spcBef>
            </a:pPr>
            <a:r>
              <a:rPr lang="en-US" sz="1967" u="none" strike="noStrike">
                <a:solidFill>
                  <a:srgbClr val="000000"/>
                </a:solidFill>
                <a:latin typeface="Garet"/>
              </a:rPr>
              <a:t>Không đưa tín hiệu (Hoặc Hold nếu đã mua)</a:t>
            </a:r>
          </a:p>
        </p:txBody>
      </p:sp>
      <p:grpSp>
        <p:nvGrpSpPr>
          <p:cNvPr id="33" name="Group 33"/>
          <p:cNvGrpSpPr/>
          <p:nvPr/>
        </p:nvGrpSpPr>
        <p:grpSpPr>
          <a:xfrm>
            <a:off x="14158005" y="3154916"/>
            <a:ext cx="1940755" cy="1055806"/>
            <a:chOff x="0" y="0"/>
            <a:chExt cx="511145" cy="278072"/>
          </a:xfrm>
        </p:grpSpPr>
        <p:sp>
          <p:nvSpPr>
            <p:cNvPr id="34" name="Freeform 34"/>
            <p:cNvSpPr/>
            <p:nvPr/>
          </p:nvSpPr>
          <p:spPr>
            <a:xfrm>
              <a:off x="0" y="0"/>
              <a:ext cx="511145" cy="278072"/>
            </a:xfrm>
            <a:custGeom>
              <a:avLst/>
              <a:gdLst/>
              <a:ahLst/>
              <a:cxnLst/>
              <a:rect l="l" t="t" r="r" b="b"/>
              <a:pathLst>
                <a:path w="511145" h="278072">
                  <a:moveTo>
                    <a:pt x="0" y="0"/>
                  </a:moveTo>
                  <a:lnTo>
                    <a:pt x="511145" y="0"/>
                  </a:lnTo>
                  <a:lnTo>
                    <a:pt x="511145" y="278072"/>
                  </a:lnTo>
                  <a:lnTo>
                    <a:pt x="0" y="278072"/>
                  </a:lnTo>
                  <a:close/>
                </a:path>
              </a:pathLst>
            </a:custGeom>
            <a:solidFill>
              <a:srgbClr val="FF101F"/>
            </a:solidFill>
          </p:spPr>
        </p:sp>
        <p:sp>
          <p:nvSpPr>
            <p:cNvPr id="35" name="TextBox 35"/>
            <p:cNvSpPr txBox="1"/>
            <p:nvPr/>
          </p:nvSpPr>
          <p:spPr>
            <a:xfrm>
              <a:off x="0" y="-38100"/>
              <a:ext cx="511145" cy="316172"/>
            </a:xfrm>
            <a:prstGeom prst="rect">
              <a:avLst/>
            </a:prstGeom>
          </p:spPr>
          <p:txBody>
            <a:bodyPr lIns="50800" tIns="50800" rIns="50800" bIns="50800" rtlCol="0" anchor="ctr"/>
            <a:lstStyle/>
            <a:p>
              <a:pPr algn="ctr">
                <a:lnSpc>
                  <a:spcPts val="3359"/>
                </a:lnSpc>
              </a:pPr>
              <a:endParaRPr/>
            </a:p>
          </p:txBody>
        </p:sp>
      </p:grpSp>
      <p:sp>
        <p:nvSpPr>
          <p:cNvPr id="36" name="TextBox 36"/>
          <p:cNvSpPr txBox="1"/>
          <p:nvPr/>
        </p:nvSpPr>
        <p:spPr>
          <a:xfrm>
            <a:off x="14320682" y="3350532"/>
            <a:ext cx="1537822" cy="664396"/>
          </a:xfrm>
          <a:prstGeom prst="rect">
            <a:avLst/>
          </a:prstGeom>
        </p:spPr>
        <p:txBody>
          <a:bodyPr lIns="0" tIns="0" rIns="0" bIns="0" rtlCol="0" anchor="t">
            <a:spAutoFit/>
          </a:bodyPr>
          <a:lstStyle/>
          <a:p>
            <a:pPr marL="0" lvl="0" indent="0" algn="ctr">
              <a:lnSpc>
                <a:spcPts val="2754"/>
              </a:lnSpc>
              <a:spcBef>
                <a:spcPct val="0"/>
              </a:spcBef>
            </a:pPr>
            <a:r>
              <a:rPr lang="en-US" sz="1967">
                <a:solidFill>
                  <a:srgbClr val="000000"/>
                </a:solidFill>
                <a:latin typeface="Garet"/>
              </a:rPr>
              <a:t>Đặt lệnh bán</a:t>
            </a:r>
          </a:p>
        </p:txBody>
      </p:sp>
      <p:grpSp>
        <p:nvGrpSpPr>
          <p:cNvPr id="37" name="Group 37"/>
          <p:cNvGrpSpPr/>
          <p:nvPr/>
        </p:nvGrpSpPr>
        <p:grpSpPr>
          <a:xfrm>
            <a:off x="14158005" y="8291878"/>
            <a:ext cx="1940755" cy="1055806"/>
            <a:chOff x="0" y="0"/>
            <a:chExt cx="511145" cy="278072"/>
          </a:xfrm>
        </p:grpSpPr>
        <p:sp>
          <p:nvSpPr>
            <p:cNvPr id="38" name="Freeform 38"/>
            <p:cNvSpPr/>
            <p:nvPr/>
          </p:nvSpPr>
          <p:spPr>
            <a:xfrm>
              <a:off x="0" y="0"/>
              <a:ext cx="511145" cy="278072"/>
            </a:xfrm>
            <a:custGeom>
              <a:avLst/>
              <a:gdLst/>
              <a:ahLst/>
              <a:cxnLst/>
              <a:rect l="l" t="t" r="r" b="b"/>
              <a:pathLst>
                <a:path w="511145" h="278072">
                  <a:moveTo>
                    <a:pt x="0" y="0"/>
                  </a:moveTo>
                  <a:lnTo>
                    <a:pt x="511145" y="0"/>
                  </a:lnTo>
                  <a:lnTo>
                    <a:pt x="511145" y="278072"/>
                  </a:lnTo>
                  <a:lnTo>
                    <a:pt x="0" y="278072"/>
                  </a:lnTo>
                  <a:close/>
                </a:path>
              </a:pathLst>
            </a:custGeom>
            <a:solidFill>
              <a:srgbClr val="13BB1A"/>
            </a:solidFill>
          </p:spPr>
        </p:sp>
        <p:sp>
          <p:nvSpPr>
            <p:cNvPr id="39" name="TextBox 39"/>
            <p:cNvSpPr txBox="1"/>
            <p:nvPr/>
          </p:nvSpPr>
          <p:spPr>
            <a:xfrm>
              <a:off x="0" y="-38100"/>
              <a:ext cx="511145" cy="316172"/>
            </a:xfrm>
            <a:prstGeom prst="rect">
              <a:avLst/>
            </a:prstGeom>
          </p:spPr>
          <p:txBody>
            <a:bodyPr lIns="50800" tIns="50800" rIns="50800" bIns="50800" rtlCol="0" anchor="ctr"/>
            <a:lstStyle/>
            <a:p>
              <a:pPr algn="ctr">
                <a:lnSpc>
                  <a:spcPts val="3359"/>
                </a:lnSpc>
              </a:pPr>
              <a:endParaRPr/>
            </a:p>
          </p:txBody>
        </p:sp>
      </p:grpSp>
      <p:sp>
        <p:nvSpPr>
          <p:cNvPr id="40" name="TextBox 40"/>
          <p:cNvSpPr txBox="1"/>
          <p:nvPr/>
        </p:nvSpPr>
        <p:spPr>
          <a:xfrm>
            <a:off x="14320682" y="8487494"/>
            <a:ext cx="1537822" cy="664396"/>
          </a:xfrm>
          <a:prstGeom prst="rect">
            <a:avLst/>
          </a:prstGeom>
        </p:spPr>
        <p:txBody>
          <a:bodyPr lIns="0" tIns="0" rIns="0" bIns="0" rtlCol="0" anchor="t">
            <a:spAutoFit/>
          </a:bodyPr>
          <a:lstStyle/>
          <a:p>
            <a:pPr marL="0" lvl="0" indent="0" algn="ctr">
              <a:lnSpc>
                <a:spcPts val="2754"/>
              </a:lnSpc>
              <a:spcBef>
                <a:spcPct val="0"/>
              </a:spcBef>
            </a:pPr>
            <a:r>
              <a:rPr lang="en-US" sz="1967">
                <a:solidFill>
                  <a:srgbClr val="000000"/>
                </a:solidFill>
                <a:latin typeface="Garet"/>
              </a:rPr>
              <a:t>Đặt lệnh mua</a:t>
            </a:r>
          </a:p>
        </p:txBody>
      </p:sp>
      <p:sp>
        <p:nvSpPr>
          <p:cNvPr id="41" name="AutoShape 41"/>
          <p:cNvSpPr/>
          <p:nvPr/>
        </p:nvSpPr>
        <p:spPr>
          <a:xfrm>
            <a:off x="2375395" y="4949110"/>
            <a:ext cx="0" cy="3345156"/>
          </a:xfrm>
          <a:prstGeom prst="line">
            <a:avLst/>
          </a:prstGeom>
          <a:ln w="38100" cap="flat">
            <a:solidFill>
              <a:srgbClr val="000000"/>
            </a:solidFill>
            <a:prstDash val="solid"/>
            <a:headEnd type="none" w="sm" len="sm"/>
            <a:tailEnd type="triangle" w="lg" len="med"/>
          </a:ln>
        </p:spPr>
      </p:sp>
      <p:sp>
        <p:nvSpPr>
          <p:cNvPr id="42" name="AutoShape 42"/>
          <p:cNvSpPr/>
          <p:nvPr/>
        </p:nvSpPr>
        <p:spPr>
          <a:xfrm>
            <a:off x="2375395" y="6225638"/>
            <a:ext cx="3135108" cy="0"/>
          </a:xfrm>
          <a:prstGeom prst="line">
            <a:avLst/>
          </a:prstGeom>
          <a:ln w="38100" cap="flat">
            <a:solidFill>
              <a:srgbClr val="000000"/>
            </a:solidFill>
            <a:prstDash val="solid"/>
            <a:headEnd type="none" w="sm" len="sm"/>
            <a:tailEnd type="none" w="sm" len="sm"/>
          </a:ln>
        </p:spPr>
      </p:sp>
      <p:grpSp>
        <p:nvGrpSpPr>
          <p:cNvPr id="43" name="Group 43"/>
          <p:cNvGrpSpPr/>
          <p:nvPr/>
        </p:nvGrpSpPr>
        <p:grpSpPr>
          <a:xfrm>
            <a:off x="1290890" y="4194281"/>
            <a:ext cx="2054883" cy="754829"/>
            <a:chOff x="0" y="0"/>
            <a:chExt cx="511145" cy="187761"/>
          </a:xfrm>
        </p:grpSpPr>
        <p:sp>
          <p:nvSpPr>
            <p:cNvPr id="44" name="Freeform 44"/>
            <p:cNvSpPr/>
            <p:nvPr/>
          </p:nvSpPr>
          <p:spPr>
            <a:xfrm>
              <a:off x="0" y="0"/>
              <a:ext cx="511145" cy="187761"/>
            </a:xfrm>
            <a:custGeom>
              <a:avLst/>
              <a:gdLst/>
              <a:ahLst/>
              <a:cxnLst/>
              <a:rect l="l" t="t" r="r" b="b"/>
              <a:pathLst>
                <a:path w="511145" h="187761">
                  <a:moveTo>
                    <a:pt x="0" y="0"/>
                  </a:moveTo>
                  <a:lnTo>
                    <a:pt x="511145" y="0"/>
                  </a:lnTo>
                  <a:lnTo>
                    <a:pt x="511145" y="187761"/>
                  </a:lnTo>
                  <a:lnTo>
                    <a:pt x="0" y="187761"/>
                  </a:lnTo>
                  <a:close/>
                </a:path>
              </a:pathLst>
            </a:custGeom>
            <a:solidFill>
              <a:srgbClr val="9F9F9F"/>
            </a:solidFill>
            <a:ln cap="sq">
              <a:noFill/>
              <a:prstDash val="solid"/>
              <a:miter/>
            </a:ln>
          </p:spPr>
        </p:sp>
        <p:sp>
          <p:nvSpPr>
            <p:cNvPr id="45" name="TextBox 45"/>
            <p:cNvSpPr txBox="1"/>
            <p:nvPr/>
          </p:nvSpPr>
          <p:spPr>
            <a:xfrm>
              <a:off x="0" y="-38100"/>
              <a:ext cx="511145" cy="225861"/>
            </a:xfrm>
            <a:prstGeom prst="rect">
              <a:avLst/>
            </a:prstGeom>
          </p:spPr>
          <p:txBody>
            <a:bodyPr lIns="53787" tIns="53787" rIns="53787" bIns="53787" rtlCol="0" anchor="ctr"/>
            <a:lstStyle/>
            <a:p>
              <a:pPr marL="0" lvl="0" indent="0" algn="ctr">
                <a:lnSpc>
                  <a:spcPts val="3359"/>
                </a:lnSpc>
                <a:spcBef>
                  <a:spcPct val="0"/>
                </a:spcBef>
              </a:pPr>
              <a:endParaRPr/>
            </a:p>
          </p:txBody>
        </p:sp>
      </p:grpSp>
      <p:sp>
        <p:nvSpPr>
          <p:cNvPr id="46" name="TextBox 46"/>
          <p:cNvSpPr txBox="1"/>
          <p:nvPr/>
        </p:nvSpPr>
        <p:spPr>
          <a:xfrm>
            <a:off x="1463134" y="4384031"/>
            <a:ext cx="1628255" cy="357772"/>
          </a:xfrm>
          <a:prstGeom prst="rect">
            <a:avLst/>
          </a:prstGeom>
        </p:spPr>
        <p:txBody>
          <a:bodyPr lIns="0" tIns="0" rIns="0" bIns="0" rtlCol="0" anchor="t">
            <a:spAutoFit/>
          </a:bodyPr>
          <a:lstStyle/>
          <a:p>
            <a:pPr marL="0" lvl="0" indent="0" algn="ctr">
              <a:lnSpc>
                <a:spcPts val="2916"/>
              </a:lnSpc>
              <a:spcBef>
                <a:spcPct val="0"/>
              </a:spcBef>
            </a:pPr>
            <a:r>
              <a:rPr lang="en-US" sz="2083">
                <a:solidFill>
                  <a:srgbClr val="000000"/>
                </a:solidFill>
                <a:latin typeface="Garet"/>
              </a:rPr>
              <a:t>EMA 12</a:t>
            </a:r>
          </a:p>
        </p:txBody>
      </p:sp>
      <p:grpSp>
        <p:nvGrpSpPr>
          <p:cNvPr id="47" name="Group 47"/>
          <p:cNvGrpSpPr/>
          <p:nvPr/>
        </p:nvGrpSpPr>
        <p:grpSpPr>
          <a:xfrm>
            <a:off x="1290890" y="8021090"/>
            <a:ext cx="2169011" cy="796752"/>
            <a:chOff x="0" y="0"/>
            <a:chExt cx="511145" cy="187761"/>
          </a:xfrm>
        </p:grpSpPr>
        <p:sp>
          <p:nvSpPr>
            <p:cNvPr id="48" name="Freeform 48"/>
            <p:cNvSpPr/>
            <p:nvPr/>
          </p:nvSpPr>
          <p:spPr>
            <a:xfrm>
              <a:off x="0" y="0"/>
              <a:ext cx="511145" cy="187761"/>
            </a:xfrm>
            <a:custGeom>
              <a:avLst/>
              <a:gdLst/>
              <a:ahLst/>
              <a:cxnLst/>
              <a:rect l="l" t="t" r="r" b="b"/>
              <a:pathLst>
                <a:path w="511145" h="187761">
                  <a:moveTo>
                    <a:pt x="0" y="0"/>
                  </a:moveTo>
                  <a:lnTo>
                    <a:pt x="511145" y="0"/>
                  </a:lnTo>
                  <a:lnTo>
                    <a:pt x="511145" y="187761"/>
                  </a:lnTo>
                  <a:lnTo>
                    <a:pt x="0" y="187761"/>
                  </a:lnTo>
                  <a:close/>
                </a:path>
              </a:pathLst>
            </a:custGeom>
            <a:solidFill>
              <a:srgbClr val="9F9F9F"/>
            </a:solidFill>
            <a:ln cap="sq">
              <a:noFill/>
              <a:prstDash val="solid"/>
              <a:miter/>
            </a:ln>
          </p:spPr>
        </p:sp>
        <p:sp>
          <p:nvSpPr>
            <p:cNvPr id="49" name="TextBox 49"/>
            <p:cNvSpPr txBox="1"/>
            <p:nvPr/>
          </p:nvSpPr>
          <p:spPr>
            <a:xfrm>
              <a:off x="0" y="-38100"/>
              <a:ext cx="511145" cy="225861"/>
            </a:xfrm>
            <a:prstGeom prst="rect">
              <a:avLst/>
            </a:prstGeom>
          </p:spPr>
          <p:txBody>
            <a:bodyPr lIns="56775" tIns="56775" rIns="56775" bIns="56775" rtlCol="0" anchor="ctr"/>
            <a:lstStyle/>
            <a:p>
              <a:pPr marL="0" lvl="0" indent="0" algn="ctr">
                <a:lnSpc>
                  <a:spcPts val="3359"/>
                </a:lnSpc>
                <a:spcBef>
                  <a:spcPct val="0"/>
                </a:spcBef>
              </a:pPr>
              <a:endParaRPr/>
            </a:p>
          </p:txBody>
        </p:sp>
      </p:grpSp>
      <p:sp>
        <p:nvSpPr>
          <p:cNvPr id="50" name="TextBox 50"/>
          <p:cNvSpPr txBox="1"/>
          <p:nvPr/>
        </p:nvSpPr>
        <p:spPr>
          <a:xfrm>
            <a:off x="1472700" y="8233549"/>
            <a:ext cx="1718688" cy="365472"/>
          </a:xfrm>
          <a:prstGeom prst="rect">
            <a:avLst/>
          </a:prstGeom>
        </p:spPr>
        <p:txBody>
          <a:bodyPr lIns="0" tIns="0" rIns="0" bIns="0" rtlCol="0" anchor="t">
            <a:spAutoFit/>
          </a:bodyPr>
          <a:lstStyle/>
          <a:p>
            <a:pPr marL="0" lvl="0" indent="0" algn="ctr">
              <a:lnSpc>
                <a:spcPts val="3078"/>
              </a:lnSpc>
              <a:spcBef>
                <a:spcPct val="0"/>
              </a:spcBef>
            </a:pPr>
            <a:r>
              <a:rPr lang="en-US" sz="2199">
                <a:solidFill>
                  <a:srgbClr val="000000"/>
                </a:solidFill>
                <a:latin typeface="Garet"/>
              </a:rPr>
              <a:t>SMA 5</a:t>
            </a:r>
          </a:p>
        </p:txBody>
      </p:sp>
      <p:grpSp>
        <p:nvGrpSpPr>
          <p:cNvPr id="51" name="Group 51"/>
          <p:cNvGrpSpPr/>
          <p:nvPr/>
        </p:nvGrpSpPr>
        <p:grpSpPr>
          <a:xfrm>
            <a:off x="3816354" y="5138437"/>
            <a:ext cx="2564831" cy="2178281"/>
            <a:chOff x="0" y="0"/>
            <a:chExt cx="812800" cy="690302"/>
          </a:xfrm>
        </p:grpSpPr>
        <p:sp>
          <p:nvSpPr>
            <p:cNvPr id="52" name="Freeform 52"/>
            <p:cNvSpPr/>
            <p:nvPr/>
          </p:nvSpPr>
          <p:spPr>
            <a:xfrm>
              <a:off x="0" y="0"/>
              <a:ext cx="812800" cy="690302"/>
            </a:xfrm>
            <a:custGeom>
              <a:avLst/>
              <a:gdLst/>
              <a:ahLst/>
              <a:cxnLst/>
              <a:rect l="l" t="t" r="r" b="b"/>
              <a:pathLst>
                <a:path w="812800" h="690302">
                  <a:moveTo>
                    <a:pt x="406400" y="0"/>
                  </a:moveTo>
                  <a:lnTo>
                    <a:pt x="812800" y="345151"/>
                  </a:lnTo>
                  <a:lnTo>
                    <a:pt x="406400" y="690302"/>
                  </a:lnTo>
                  <a:lnTo>
                    <a:pt x="0" y="345151"/>
                  </a:lnTo>
                  <a:lnTo>
                    <a:pt x="406400" y="0"/>
                  </a:lnTo>
                  <a:close/>
                </a:path>
              </a:pathLst>
            </a:custGeom>
            <a:solidFill>
              <a:srgbClr val="4998D1"/>
            </a:solidFill>
          </p:spPr>
        </p:sp>
        <p:sp>
          <p:nvSpPr>
            <p:cNvPr id="53" name="TextBox 53"/>
            <p:cNvSpPr txBox="1"/>
            <p:nvPr/>
          </p:nvSpPr>
          <p:spPr>
            <a:xfrm>
              <a:off x="139700" y="80546"/>
              <a:ext cx="533400" cy="491110"/>
            </a:xfrm>
            <a:prstGeom prst="rect">
              <a:avLst/>
            </a:prstGeom>
          </p:spPr>
          <p:txBody>
            <a:bodyPr lIns="50283" tIns="50283" rIns="50283" bIns="50283" rtlCol="0" anchor="ctr"/>
            <a:lstStyle/>
            <a:p>
              <a:pPr algn="ctr">
                <a:lnSpc>
                  <a:spcPts val="3360"/>
                </a:lnSpc>
              </a:pPr>
              <a:endParaRPr/>
            </a:p>
          </p:txBody>
        </p:sp>
      </p:grpSp>
      <p:sp>
        <p:nvSpPr>
          <p:cNvPr id="54" name="TextBox 54"/>
          <p:cNvSpPr txBox="1"/>
          <p:nvPr/>
        </p:nvSpPr>
        <p:spPr>
          <a:xfrm>
            <a:off x="4164770" y="6065263"/>
            <a:ext cx="1828949" cy="369339"/>
          </a:xfrm>
          <a:prstGeom prst="rect">
            <a:avLst/>
          </a:prstGeom>
        </p:spPr>
        <p:txBody>
          <a:bodyPr lIns="0" tIns="0" rIns="0" bIns="0" rtlCol="0" anchor="t">
            <a:spAutoFit/>
          </a:bodyPr>
          <a:lstStyle/>
          <a:p>
            <a:pPr algn="ctr">
              <a:lnSpc>
                <a:spcPts val="3048"/>
              </a:lnSpc>
              <a:spcBef>
                <a:spcPct val="0"/>
              </a:spcBef>
            </a:pPr>
            <a:r>
              <a:rPr lang="en-US" sz="2177">
                <a:solidFill>
                  <a:srgbClr val="000000"/>
                </a:solidFill>
                <a:latin typeface="Garet"/>
              </a:rPr>
              <a:t>Cắt nhau</a:t>
            </a:r>
          </a:p>
        </p:txBody>
      </p:sp>
      <p:sp>
        <p:nvSpPr>
          <p:cNvPr id="55" name="AutoShape 55"/>
          <p:cNvSpPr/>
          <p:nvPr/>
        </p:nvSpPr>
        <p:spPr>
          <a:xfrm>
            <a:off x="5117819" y="7316725"/>
            <a:ext cx="284" cy="784506"/>
          </a:xfrm>
          <a:prstGeom prst="line">
            <a:avLst/>
          </a:prstGeom>
          <a:ln w="38100" cap="flat">
            <a:solidFill>
              <a:srgbClr val="000000"/>
            </a:solidFill>
            <a:prstDash val="solid"/>
            <a:headEnd type="none" w="sm" len="sm"/>
            <a:tailEnd type="triangle" w="lg" len="med"/>
          </a:ln>
        </p:spPr>
      </p:sp>
      <p:grpSp>
        <p:nvGrpSpPr>
          <p:cNvPr id="56" name="Group 56"/>
          <p:cNvGrpSpPr/>
          <p:nvPr/>
        </p:nvGrpSpPr>
        <p:grpSpPr>
          <a:xfrm>
            <a:off x="8569020" y="3174485"/>
            <a:ext cx="2582475" cy="1055109"/>
            <a:chOff x="0" y="0"/>
            <a:chExt cx="680158" cy="277889"/>
          </a:xfrm>
        </p:grpSpPr>
        <p:sp>
          <p:nvSpPr>
            <p:cNvPr id="57" name="Freeform 57"/>
            <p:cNvSpPr/>
            <p:nvPr/>
          </p:nvSpPr>
          <p:spPr>
            <a:xfrm>
              <a:off x="0" y="0"/>
              <a:ext cx="680158" cy="277889"/>
            </a:xfrm>
            <a:custGeom>
              <a:avLst/>
              <a:gdLst/>
              <a:ahLst/>
              <a:cxnLst/>
              <a:rect l="l" t="t" r="r" b="b"/>
              <a:pathLst>
                <a:path w="680158" h="277889">
                  <a:moveTo>
                    <a:pt x="0" y="0"/>
                  </a:moveTo>
                  <a:lnTo>
                    <a:pt x="680158" y="0"/>
                  </a:lnTo>
                  <a:lnTo>
                    <a:pt x="680158" y="277889"/>
                  </a:lnTo>
                  <a:lnTo>
                    <a:pt x="0" y="277889"/>
                  </a:lnTo>
                  <a:close/>
                </a:path>
              </a:pathLst>
            </a:custGeom>
            <a:solidFill>
              <a:srgbClr val="9F9F9F"/>
            </a:solidFill>
          </p:spPr>
        </p:sp>
        <p:sp>
          <p:nvSpPr>
            <p:cNvPr id="58" name="TextBox 58"/>
            <p:cNvSpPr txBox="1"/>
            <p:nvPr/>
          </p:nvSpPr>
          <p:spPr>
            <a:xfrm>
              <a:off x="0" y="-38100"/>
              <a:ext cx="680158" cy="315989"/>
            </a:xfrm>
            <a:prstGeom prst="rect">
              <a:avLst/>
            </a:prstGeom>
          </p:spPr>
          <p:txBody>
            <a:bodyPr lIns="50800" tIns="50800" rIns="50800" bIns="50800" rtlCol="0" anchor="ctr"/>
            <a:lstStyle/>
            <a:p>
              <a:pPr algn="ctr">
                <a:lnSpc>
                  <a:spcPts val="3359"/>
                </a:lnSpc>
              </a:pPr>
              <a:endParaRPr/>
            </a:p>
          </p:txBody>
        </p:sp>
      </p:grpSp>
      <p:sp>
        <p:nvSpPr>
          <p:cNvPr id="59" name="TextBox 59"/>
          <p:cNvSpPr txBox="1"/>
          <p:nvPr/>
        </p:nvSpPr>
        <p:spPr>
          <a:xfrm>
            <a:off x="8939696" y="3323965"/>
            <a:ext cx="1847759" cy="763270"/>
          </a:xfrm>
          <a:prstGeom prst="rect">
            <a:avLst/>
          </a:prstGeom>
        </p:spPr>
        <p:txBody>
          <a:bodyPr lIns="0" tIns="0" rIns="0" bIns="0" rtlCol="0" anchor="t">
            <a:spAutoFit/>
          </a:bodyPr>
          <a:lstStyle/>
          <a:p>
            <a:pPr algn="ctr">
              <a:lnSpc>
                <a:spcPts val="3079"/>
              </a:lnSpc>
              <a:spcBef>
                <a:spcPct val="0"/>
              </a:spcBef>
            </a:pPr>
            <a:r>
              <a:rPr lang="en-US" sz="2199">
                <a:solidFill>
                  <a:srgbClr val="000000"/>
                </a:solidFill>
                <a:latin typeface="Garet"/>
              </a:rPr>
              <a:t>Hướng đi xuống </a:t>
            </a:r>
          </a:p>
        </p:txBody>
      </p:sp>
      <p:grpSp>
        <p:nvGrpSpPr>
          <p:cNvPr id="60" name="Group 60"/>
          <p:cNvGrpSpPr/>
          <p:nvPr/>
        </p:nvGrpSpPr>
        <p:grpSpPr>
          <a:xfrm>
            <a:off x="8573667" y="8210163"/>
            <a:ext cx="2582475" cy="1055109"/>
            <a:chOff x="0" y="0"/>
            <a:chExt cx="680158" cy="277889"/>
          </a:xfrm>
        </p:grpSpPr>
        <p:sp>
          <p:nvSpPr>
            <p:cNvPr id="61" name="Freeform 61"/>
            <p:cNvSpPr/>
            <p:nvPr/>
          </p:nvSpPr>
          <p:spPr>
            <a:xfrm>
              <a:off x="0" y="0"/>
              <a:ext cx="680158" cy="277889"/>
            </a:xfrm>
            <a:custGeom>
              <a:avLst/>
              <a:gdLst/>
              <a:ahLst/>
              <a:cxnLst/>
              <a:rect l="l" t="t" r="r" b="b"/>
              <a:pathLst>
                <a:path w="680158" h="277889">
                  <a:moveTo>
                    <a:pt x="0" y="0"/>
                  </a:moveTo>
                  <a:lnTo>
                    <a:pt x="680158" y="0"/>
                  </a:lnTo>
                  <a:lnTo>
                    <a:pt x="680158" y="277889"/>
                  </a:lnTo>
                  <a:lnTo>
                    <a:pt x="0" y="277889"/>
                  </a:lnTo>
                  <a:close/>
                </a:path>
              </a:pathLst>
            </a:custGeom>
            <a:solidFill>
              <a:srgbClr val="9F9F9F"/>
            </a:solidFill>
            <a:ln cap="sq">
              <a:noFill/>
              <a:prstDash val="solid"/>
              <a:miter/>
            </a:ln>
          </p:spPr>
        </p:sp>
        <p:sp>
          <p:nvSpPr>
            <p:cNvPr id="62" name="TextBox 62"/>
            <p:cNvSpPr txBox="1"/>
            <p:nvPr/>
          </p:nvSpPr>
          <p:spPr>
            <a:xfrm>
              <a:off x="0" y="-38100"/>
              <a:ext cx="680158" cy="315989"/>
            </a:xfrm>
            <a:prstGeom prst="rect">
              <a:avLst/>
            </a:prstGeom>
          </p:spPr>
          <p:txBody>
            <a:bodyPr lIns="50800" tIns="50800" rIns="50800" bIns="50800" rtlCol="0" anchor="ctr"/>
            <a:lstStyle/>
            <a:p>
              <a:pPr marL="0" lvl="0" indent="0" algn="ctr">
                <a:lnSpc>
                  <a:spcPts val="3359"/>
                </a:lnSpc>
                <a:spcBef>
                  <a:spcPct val="0"/>
                </a:spcBef>
              </a:pPr>
              <a:endParaRPr/>
            </a:p>
          </p:txBody>
        </p:sp>
      </p:grpSp>
      <p:sp>
        <p:nvSpPr>
          <p:cNvPr id="63" name="TextBox 63"/>
          <p:cNvSpPr txBox="1"/>
          <p:nvPr/>
        </p:nvSpPr>
        <p:spPr>
          <a:xfrm>
            <a:off x="9056763" y="8419098"/>
            <a:ext cx="1616282" cy="763265"/>
          </a:xfrm>
          <a:prstGeom prst="rect">
            <a:avLst/>
          </a:prstGeom>
        </p:spPr>
        <p:txBody>
          <a:bodyPr lIns="0" tIns="0" rIns="0" bIns="0" rtlCol="0" anchor="t">
            <a:spAutoFit/>
          </a:bodyPr>
          <a:lstStyle/>
          <a:p>
            <a:pPr marL="0" lvl="0" indent="0" algn="ctr">
              <a:lnSpc>
                <a:spcPts val="3080"/>
              </a:lnSpc>
              <a:spcBef>
                <a:spcPct val="0"/>
              </a:spcBef>
            </a:pPr>
            <a:r>
              <a:rPr lang="en-US" sz="2200" u="none" strike="noStrike">
                <a:solidFill>
                  <a:srgbClr val="000000"/>
                </a:solidFill>
                <a:latin typeface="Garet"/>
              </a:rPr>
              <a:t>Hướng đi lên</a:t>
            </a:r>
          </a:p>
        </p:txBody>
      </p:sp>
      <p:sp>
        <p:nvSpPr>
          <p:cNvPr id="64" name="TextBox 64"/>
          <p:cNvSpPr txBox="1"/>
          <p:nvPr/>
        </p:nvSpPr>
        <p:spPr>
          <a:xfrm>
            <a:off x="5996279" y="5467264"/>
            <a:ext cx="518057" cy="543704"/>
          </a:xfrm>
          <a:prstGeom prst="rect">
            <a:avLst/>
          </a:prstGeom>
        </p:spPr>
        <p:txBody>
          <a:bodyPr lIns="0" tIns="0" rIns="0" bIns="0" rtlCol="0" anchor="t">
            <a:spAutoFit/>
          </a:bodyPr>
          <a:lstStyle/>
          <a:p>
            <a:pPr marL="0" lvl="0" indent="0" algn="ctr">
              <a:lnSpc>
                <a:spcPts val="4596"/>
              </a:lnSpc>
              <a:spcBef>
                <a:spcPct val="0"/>
              </a:spcBef>
            </a:pPr>
            <a:r>
              <a:rPr lang="en-US" sz="3283">
                <a:solidFill>
                  <a:srgbClr val="000000"/>
                </a:solidFill>
                <a:latin typeface="Clear Sans"/>
              </a:rPr>
              <a:t>Đ</a:t>
            </a:r>
          </a:p>
        </p:txBody>
      </p:sp>
      <p:sp>
        <p:nvSpPr>
          <p:cNvPr id="65" name="TextBox 65"/>
          <p:cNvSpPr txBox="1"/>
          <p:nvPr/>
        </p:nvSpPr>
        <p:spPr>
          <a:xfrm>
            <a:off x="5118103" y="7180684"/>
            <a:ext cx="542346" cy="543704"/>
          </a:xfrm>
          <a:prstGeom prst="rect">
            <a:avLst/>
          </a:prstGeom>
        </p:spPr>
        <p:txBody>
          <a:bodyPr lIns="0" tIns="0" rIns="0" bIns="0" rtlCol="0" anchor="t">
            <a:spAutoFit/>
          </a:bodyPr>
          <a:lstStyle/>
          <a:p>
            <a:pPr marL="0" lvl="0" indent="0" algn="ctr">
              <a:lnSpc>
                <a:spcPts val="4596"/>
              </a:lnSpc>
              <a:spcBef>
                <a:spcPct val="0"/>
              </a:spcBef>
            </a:pPr>
            <a:r>
              <a:rPr lang="en-US" sz="3283">
                <a:solidFill>
                  <a:srgbClr val="000000"/>
                </a:solidFill>
                <a:latin typeface="Clear Sans"/>
              </a:rPr>
              <a:t>S</a:t>
            </a:r>
          </a:p>
        </p:txBody>
      </p:sp>
      <p:sp>
        <p:nvSpPr>
          <p:cNvPr id="66" name="AutoShape 66"/>
          <p:cNvSpPr/>
          <p:nvPr/>
        </p:nvSpPr>
        <p:spPr>
          <a:xfrm>
            <a:off x="6381184" y="6227577"/>
            <a:ext cx="551322" cy="10080"/>
          </a:xfrm>
          <a:prstGeom prst="line">
            <a:avLst/>
          </a:prstGeom>
          <a:ln w="38100" cap="flat">
            <a:solidFill>
              <a:srgbClr val="000000"/>
            </a:solidFill>
            <a:prstDash val="solid"/>
            <a:headEnd type="none" w="sm" len="sm"/>
            <a:tailEnd type="triangle" w="lg" len="med"/>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a:xfrm>
          <a:off x="0" y="0"/>
          <a:ext cx="0" cy="0"/>
          <a:chOff x="0" y="0"/>
          <a:chExt cx="0" cy="0"/>
        </a:xfrm>
      </p:grpSpPr>
      <p:sp>
        <p:nvSpPr>
          <p:cNvPr id="2" name="Freeform 2"/>
          <p:cNvSpPr/>
          <p:nvPr/>
        </p:nvSpPr>
        <p:spPr>
          <a:xfrm>
            <a:off x="3022259" y="5143500"/>
            <a:ext cx="3153958" cy="2976190"/>
          </a:xfrm>
          <a:custGeom>
            <a:avLst/>
            <a:gdLst/>
            <a:ahLst/>
            <a:cxnLst/>
            <a:rect l="l" t="t" r="r" b="b"/>
            <a:pathLst>
              <a:path w="3153958" h="2976190">
                <a:moveTo>
                  <a:pt x="0" y="0"/>
                </a:moveTo>
                <a:lnTo>
                  <a:pt x="3153959" y="0"/>
                </a:lnTo>
                <a:lnTo>
                  <a:pt x="3153959" y="2976190"/>
                </a:lnTo>
                <a:lnTo>
                  <a:pt x="0" y="29761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707853" y="549541"/>
            <a:ext cx="1160293" cy="3086100"/>
            <a:chOff x="0" y="0"/>
            <a:chExt cx="305592" cy="812800"/>
          </a:xfrm>
        </p:grpSpPr>
        <p:sp>
          <p:nvSpPr>
            <p:cNvPr id="4" name="Freeform 4"/>
            <p:cNvSpPr/>
            <p:nvPr/>
          </p:nvSpPr>
          <p:spPr>
            <a:xfrm>
              <a:off x="0" y="0"/>
              <a:ext cx="305592" cy="812800"/>
            </a:xfrm>
            <a:custGeom>
              <a:avLst/>
              <a:gdLst/>
              <a:ahLst/>
              <a:cxnLst/>
              <a:rect l="l" t="t" r="r" b="b"/>
              <a:pathLst>
                <a:path w="305592" h="812800">
                  <a:moveTo>
                    <a:pt x="0" y="0"/>
                  </a:moveTo>
                  <a:lnTo>
                    <a:pt x="305592" y="0"/>
                  </a:lnTo>
                  <a:lnTo>
                    <a:pt x="305592" y="812800"/>
                  </a:lnTo>
                  <a:lnTo>
                    <a:pt x="0" y="812800"/>
                  </a:lnTo>
                  <a:close/>
                </a:path>
              </a:pathLst>
            </a:custGeom>
            <a:solidFill>
              <a:srgbClr val="9F9F9F"/>
            </a:solidFill>
          </p:spPr>
        </p:sp>
        <p:sp>
          <p:nvSpPr>
            <p:cNvPr id="5" name="TextBox 5"/>
            <p:cNvSpPr txBox="1"/>
            <p:nvPr/>
          </p:nvSpPr>
          <p:spPr>
            <a:xfrm>
              <a:off x="0" y="-38100"/>
              <a:ext cx="305592" cy="850900"/>
            </a:xfrm>
            <a:prstGeom prst="rect">
              <a:avLst/>
            </a:prstGeom>
          </p:spPr>
          <p:txBody>
            <a:bodyPr lIns="50800" tIns="50800" rIns="50800" bIns="50800" rtlCol="0" anchor="ctr"/>
            <a:lstStyle/>
            <a:p>
              <a:pPr algn="ctr">
                <a:lnSpc>
                  <a:spcPts val="3359"/>
                </a:lnSpc>
              </a:pPr>
              <a:endParaRPr/>
            </a:p>
          </p:txBody>
        </p:sp>
      </p:grpSp>
      <p:grpSp>
        <p:nvGrpSpPr>
          <p:cNvPr id="6" name="Group 6"/>
          <p:cNvGrpSpPr/>
          <p:nvPr/>
        </p:nvGrpSpPr>
        <p:grpSpPr>
          <a:xfrm>
            <a:off x="152047" y="207871"/>
            <a:ext cx="13771428" cy="2274803"/>
            <a:chOff x="0" y="0"/>
            <a:chExt cx="18361904" cy="3033071"/>
          </a:xfrm>
        </p:grpSpPr>
        <p:sp>
          <p:nvSpPr>
            <p:cNvPr id="7" name="Freeform 7"/>
            <p:cNvSpPr/>
            <p:nvPr/>
          </p:nvSpPr>
          <p:spPr>
            <a:xfrm>
              <a:off x="11319584" y="0"/>
              <a:ext cx="7042319" cy="1331639"/>
            </a:xfrm>
            <a:custGeom>
              <a:avLst/>
              <a:gdLst/>
              <a:ahLst/>
              <a:cxnLst/>
              <a:rect l="l" t="t" r="r" b="b"/>
              <a:pathLst>
                <a:path w="7042319" h="1331639">
                  <a:moveTo>
                    <a:pt x="0" y="0"/>
                  </a:moveTo>
                  <a:lnTo>
                    <a:pt x="7042320" y="0"/>
                  </a:lnTo>
                  <a:lnTo>
                    <a:pt x="7042320" y="1331639"/>
                  </a:lnTo>
                  <a:lnTo>
                    <a:pt x="0" y="133163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8" name="Group 8"/>
            <p:cNvGrpSpPr/>
            <p:nvPr/>
          </p:nvGrpSpPr>
          <p:grpSpPr>
            <a:xfrm>
              <a:off x="933342" y="1171703"/>
              <a:ext cx="11838173" cy="1861368"/>
              <a:chOff x="0" y="0"/>
              <a:chExt cx="2338405" cy="367678"/>
            </a:xfrm>
          </p:grpSpPr>
          <p:sp>
            <p:nvSpPr>
              <p:cNvPr id="9" name="Freeform 9"/>
              <p:cNvSpPr/>
              <p:nvPr/>
            </p:nvSpPr>
            <p:spPr>
              <a:xfrm>
                <a:off x="0" y="0"/>
                <a:ext cx="2338405" cy="367678"/>
              </a:xfrm>
              <a:custGeom>
                <a:avLst/>
                <a:gdLst/>
                <a:ahLst/>
                <a:cxnLst/>
                <a:rect l="l" t="t" r="r" b="b"/>
                <a:pathLst>
                  <a:path w="2338405" h="367678">
                    <a:moveTo>
                      <a:pt x="0" y="0"/>
                    </a:moveTo>
                    <a:lnTo>
                      <a:pt x="2338405" y="0"/>
                    </a:lnTo>
                    <a:lnTo>
                      <a:pt x="2338405" y="367678"/>
                    </a:lnTo>
                    <a:lnTo>
                      <a:pt x="0" y="367678"/>
                    </a:lnTo>
                    <a:close/>
                  </a:path>
                </a:pathLst>
              </a:custGeom>
              <a:solidFill>
                <a:srgbClr val="FFFFFF"/>
              </a:solidFill>
            </p:spPr>
          </p:sp>
          <p:sp>
            <p:nvSpPr>
              <p:cNvPr id="10" name="TextBox 10"/>
              <p:cNvSpPr txBox="1"/>
              <p:nvPr/>
            </p:nvSpPr>
            <p:spPr>
              <a:xfrm>
                <a:off x="0" y="-38100"/>
                <a:ext cx="2338405" cy="405778"/>
              </a:xfrm>
              <a:prstGeom prst="rect">
                <a:avLst/>
              </a:prstGeom>
            </p:spPr>
            <p:txBody>
              <a:bodyPr lIns="50800" tIns="50800" rIns="50800" bIns="50800" rtlCol="0" anchor="ctr"/>
              <a:lstStyle/>
              <a:p>
                <a:pPr algn="ctr">
                  <a:lnSpc>
                    <a:spcPts val="3359"/>
                  </a:lnSpc>
                </a:pPr>
                <a:endParaRPr/>
              </a:p>
            </p:txBody>
          </p:sp>
        </p:grpSp>
        <p:grpSp>
          <p:nvGrpSpPr>
            <p:cNvPr id="11" name="Group 11"/>
            <p:cNvGrpSpPr/>
            <p:nvPr/>
          </p:nvGrpSpPr>
          <p:grpSpPr>
            <a:xfrm>
              <a:off x="0" y="665819"/>
              <a:ext cx="11838173" cy="1861368"/>
              <a:chOff x="0" y="0"/>
              <a:chExt cx="2338405" cy="367678"/>
            </a:xfrm>
          </p:grpSpPr>
          <p:sp>
            <p:nvSpPr>
              <p:cNvPr id="12" name="Freeform 12"/>
              <p:cNvSpPr/>
              <p:nvPr/>
            </p:nvSpPr>
            <p:spPr>
              <a:xfrm>
                <a:off x="0" y="0"/>
                <a:ext cx="2338405" cy="367678"/>
              </a:xfrm>
              <a:custGeom>
                <a:avLst/>
                <a:gdLst/>
                <a:ahLst/>
                <a:cxnLst/>
                <a:rect l="l" t="t" r="r" b="b"/>
                <a:pathLst>
                  <a:path w="2338405" h="367678">
                    <a:moveTo>
                      <a:pt x="0" y="0"/>
                    </a:moveTo>
                    <a:lnTo>
                      <a:pt x="2338405" y="0"/>
                    </a:lnTo>
                    <a:lnTo>
                      <a:pt x="2338405" y="367678"/>
                    </a:lnTo>
                    <a:lnTo>
                      <a:pt x="0" y="367678"/>
                    </a:lnTo>
                    <a:close/>
                  </a:path>
                </a:pathLst>
              </a:custGeom>
              <a:solidFill>
                <a:srgbClr val="9F9F9F"/>
              </a:solidFill>
            </p:spPr>
          </p:sp>
          <p:sp>
            <p:nvSpPr>
              <p:cNvPr id="13" name="TextBox 13"/>
              <p:cNvSpPr txBox="1"/>
              <p:nvPr/>
            </p:nvSpPr>
            <p:spPr>
              <a:xfrm>
                <a:off x="0" y="-38100"/>
                <a:ext cx="2338405" cy="405778"/>
              </a:xfrm>
              <a:prstGeom prst="rect">
                <a:avLst/>
              </a:prstGeom>
            </p:spPr>
            <p:txBody>
              <a:bodyPr lIns="50800" tIns="50800" rIns="50800" bIns="50800" rtlCol="0" anchor="ctr"/>
              <a:lstStyle/>
              <a:p>
                <a:pPr algn="ctr">
                  <a:lnSpc>
                    <a:spcPts val="3359"/>
                  </a:lnSpc>
                </a:pPr>
                <a:endParaRPr/>
              </a:p>
            </p:txBody>
          </p:sp>
        </p:grpSp>
        <p:sp>
          <p:nvSpPr>
            <p:cNvPr id="14" name="TextBox 14"/>
            <p:cNvSpPr txBox="1"/>
            <p:nvPr/>
          </p:nvSpPr>
          <p:spPr>
            <a:xfrm>
              <a:off x="315574" y="953159"/>
              <a:ext cx="12391216" cy="1173692"/>
            </a:xfrm>
            <a:prstGeom prst="rect">
              <a:avLst/>
            </a:prstGeom>
          </p:spPr>
          <p:txBody>
            <a:bodyPr lIns="0" tIns="0" rIns="0" bIns="0" rtlCol="0" anchor="t">
              <a:spAutoFit/>
            </a:bodyPr>
            <a:lstStyle/>
            <a:p>
              <a:pPr>
                <a:lnSpc>
                  <a:spcPts val="7000"/>
                </a:lnSpc>
              </a:pPr>
              <a:r>
                <a:rPr lang="en-US" sz="5000">
                  <a:solidFill>
                    <a:srgbClr val="000000"/>
                  </a:solidFill>
                  <a:latin typeface="Telegraf"/>
                </a:rPr>
                <a:t>3. Cài đặt chỉ báo &amp; tín hiệu</a:t>
              </a:r>
            </a:p>
          </p:txBody>
        </p:sp>
      </p:grpSp>
      <p:sp>
        <p:nvSpPr>
          <p:cNvPr id="15" name="TextBox 15"/>
          <p:cNvSpPr txBox="1"/>
          <p:nvPr/>
        </p:nvSpPr>
        <p:spPr>
          <a:xfrm>
            <a:off x="1261038" y="2081248"/>
            <a:ext cx="15528861" cy="1806575"/>
          </a:xfrm>
          <a:prstGeom prst="rect">
            <a:avLst/>
          </a:prstGeom>
        </p:spPr>
        <p:txBody>
          <a:bodyPr lIns="0" tIns="0" rIns="0" bIns="0" rtlCol="0" anchor="t">
            <a:spAutoFit/>
          </a:bodyPr>
          <a:lstStyle/>
          <a:p>
            <a:pPr>
              <a:lnSpc>
                <a:spcPts val="7000"/>
              </a:lnSpc>
            </a:pPr>
            <a:r>
              <a:rPr lang="en-US" sz="5000">
                <a:solidFill>
                  <a:srgbClr val="000000"/>
                </a:solidFill>
                <a:latin typeface="Telegraf"/>
              </a:rPr>
              <a:t>Tín hiệu Dải Bollinger (Length 7, Std 1.2)</a:t>
            </a:r>
          </a:p>
          <a:p>
            <a:pPr marL="0" lvl="0" indent="0" algn="l">
              <a:lnSpc>
                <a:spcPts val="7000"/>
              </a:lnSpc>
              <a:spcBef>
                <a:spcPct val="0"/>
              </a:spcBef>
            </a:pPr>
            <a:endParaRPr lang="en-US" sz="5000">
              <a:solidFill>
                <a:srgbClr val="000000"/>
              </a:solidFill>
              <a:latin typeface="Telegraf"/>
            </a:endParaRPr>
          </a:p>
        </p:txBody>
      </p:sp>
      <p:grpSp>
        <p:nvGrpSpPr>
          <p:cNvPr id="16" name="Group 16"/>
          <p:cNvGrpSpPr/>
          <p:nvPr/>
        </p:nvGrpSpPr>
        <p:grpSpPr>
          <a:xfrm>
            <a:off x="473768" y="2162129"/>
            <a:ext cx="787270" cy="787270"/>
            <a:chOff x="0" y="0"/>
            <a:chExt cx="1049694" cy="1049694"/>
          </a:xfrm>
        </p:grpSpPr>
        <p:sp>
          <p:nvSpPr>
            <p:cNvPr id="17" name="Freeform 17"/>
            <p:cNvSpPr/>
            <p:nvPr/>
          </p:nvSpPr>
          <p:spPr>
            <a:xfrm rot="-5400000">
              <a:off x="0" y="0"/>
              <a:ext cx="1049694" cy="1049694"/>
            </a:xfrm>
            <a:custGeom>
              <a:avLst/>
              <a:gdLst/>
              <a:ahLst/>
              <a:cxnLst/>
              <a:rect l="l" t="t" r="r" b="b"/>
              <a:pathLst>
                <a:path w="1049694" h="1049694">
                  <a:moveTo>
                    <a:pt x="0" y="0"/>
                  </a:moveTo>
                  <a:lnTo>
                    <a:pt x="1049694" y="0"/>
                  </a:lnTo>
                  <a:lnTo>
                    <a:pt x="1049694" y="1049694"/>
                  </a:lnTo>
                  <a:lnTo>
                    <a:pt x="0" y="104969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18" name="Group 18"/>
            <p:cNvGrpSpPr/>
            <p:nvPr/>
          </p:nvGrpSpPr>
          <p:grpSpPr>
            <a:xfrm rot="-5400000">
              <a:off x="204699" y="192785"/>
              <a:ext cx="683738" cy="683738"/>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lnTo>
                      <a:pt x="406400" y="0"/>
                    </a:lnTo>
                    <a:close/>
                  </a:path>
                </a:pathLst>
              </a:custGeom>
              <a:solidFill>
                <a:srgbClr val="E3E3E3"/>
              </a:solidFill>
              <a:ln w="28575" cap="rnd">
                <a:solidFill>
                  <a:srgbClr val="FFFFFF"/>
                </a:solidFill>
                <a:prstDash val="dash"/>
                <a:round/>
              </a:ln>
            </p:spPr>
          </p:sp>
          <p:sp>
            <p:nvSpPr>
              <p:cNvPr id="20" name="TextBox 20"/>
              <p:cNvSpPr txBox="1"/>
              <p:nvPr/>
            </p:nvSpPr>
            <p:spPr>
              <a:xfrm>
                <a:off x="76200" y="57150"/>
                <a:ext cx="660400" cy="679450"/>
              </a:xfrm>
              <a:prstGeom prst="rect">
                <a:avLst/>
              </a:prstGeom>
            </p:spPr>
            <p:txBody>
              <a:bodyPr lIns="55661" tIns="55661" rIns="55661" bIns="55661" rtlCol="0" anchor="ctr"/>
              <a:lstStyle/>
              <a:p>
                <a:pPr algn="ctr">
                  <a:lnSpc>
                    <a:spcPts val="920"/>
                  </a:lnSpc>
                </a:pPr>
                <a:endParaRPr/>
              </a:p>
            </p:txBody>
          </p:sp>
        </p:grpSp>
        <p:grpSp>
          <p:nvGrpSpPr>
            <p:cNvPr id="21" name="Group 21"/>
            <p:cNvGrpSpPr/>
            <p:nvPr/>
          </p:nvGrpSpPr>
          <p:grpSpPr>
            <a:xfrm rot="-5400000">
              <a:off x="290278" y="309893"/>
              <a:ext cx="469138" cy="469138"/>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1D26"/>
              </a:solidFill>
            </p:spPr>
          </p:sp>
          <p:sp>
            <p:nvSpPr>
              <p:cNvPr id="23" name="TextBox 23"/>
              <p:cNvSpPr txBox="1"/>
              <p:nvPr/>
            </p:nvSpPr>
            <p:spPr>
              <a:xfrm>
                <a:off x="76200" y="57150"/>
                <a:ext cx="660400" cy="679450"/>
              </a:xfrm>
              <a:prstGeom prst="rect">
                <a:avLst/>
              </a:prstGeom>
            </p:spPr>
            <p:txBody>
              <a:bodyPr lIns="55661" tIns="55661" rIns="55661" bIns="55661" rtlCol="0" anchor="ctr"/>
              <a:lstStyle/>
              <a:p>
                <a:pPr algn="ctr">
                  <a:lnSpc>
                    <a:spcPts val="920"/>
                  </a:lnSpc>
                </a:pPr>
                <a:endParaRPr/>
              </a:p>
            </p:txBody>
          </p:sp>
        </p:grpSp>
      </p:grpSp>
      <p:sp>
        <p:nvSpPr>
          <p:cNvPr id="24" name="AutoShape 24"/>
          <p:cNvSpPr/>
          <p:nvPr/>
        </p:nvSpPr>
        <p:spPr>
          <a:xfrm>
            <a:off x="7875266" y="4115759"/>
            <a:ext cx="3006510" cy="0"/>
          </a:xfrm>
          <a:prstGeom prst="line">
            <a:avLst/>
          </a:prstGeom>
          <a:ln w="38100" cap="flat">
            <a:solidFill>
              <a:srgbClr val="000000"/>
            </a:solidFill>
            <a:prstDash val="solid"/>
            <a:headEnd type="none" w="sm" len="sm"/>
            <a:tailEnd type="triangle" w="lg" len="med"/>
          </a:ln>
        </p:spPr>
      </p:sp>
      <p:sp>
        <p:nvSpPr>
          <p:cNvPr id="25" name="AutoShape 25"/>
          <p:cNvSpPr/>
          <p:nvPr/>
        </p:nvSpPr>
        <p:spPr>
          <a:xfrm>
            <a:off x="13270551" y="4106815"/>
            <a:ext cx="1374098" cy="0"/>
          </a:xfrm>
          <a:prstGeom prst="line">
            <a:avLst/>
          </a:prstGeom>
          <a:ln w="38100" cap="flat">
            <a:solidFill>
              <a:srgbClr val="000000"/>
            </a:solidFill>
            <a:prstDash val="solid"/>
            <a:headEnd type="none" w="sm" len="sm"/>
            <a:tailEnd type="triangle" w="lg" len="med"/>
          </a:ln>
        </p:spPr>
      </p:sp>
      <p:grpSp>
        <p:nvGrpSpPr>
          <p:cNvPr id="26" name="Group 26"/>
          <p:cNvGrpSpPr/>
          <p:nvPr/>
        </p:nvGrpSpPr>
        <p:grpSpPr>
          <a:xfrm>
            <a:off x="14644649" y="3564713"/>
            <a:ext cx="1940755" cy="1055806"/>
            <a:chOff x="0" y="0"/>
            <a:chExt cx="511145" cy="278072"/>
          </a:xfrm>
        </p:grpSpPr>
        <p:sp>
          <p:nvSpPr>
            <p:cNvPr id="27" name="Freeform 27"/>
            <p:cNvSpPr/>
            <p:nvPr/>
          </p:nvSpPr>
          <p:spPr>
            <a:xfrm>
              <a:off x="0" y="0"/>
              <a:ext cx="511145" cy="278072"/>
            </a:xfrm>
            <a:custGeom>
              <a:avLst/>
              <a:gdLst/>
              <a:ahLst/>
              <a:cxnLst/>
              <a:rect l="l" t="t" r="r" b="b"/>
              <a:pathLst>
                <a:path w="511145" h="278072">
                  <a:moveTo>
                    <a:pt x="0" y="0"/>
                  </a:moveTo>
                  <a:lnTo>
                    <a:pt x="511145" y="0"/>
                  </a:lnTo>
                  <a:lnTo>
                    <a:pt x="511145" y="278072"/>
                  </a:lnTo>
                  <a:lnTo>
                    <a:pt x="0" y="278072"/>
                  </a:lnTo>
                  <a:close/>
                </a:path>
              </a:pathLst>
            </a:custGeom>
            <a:solidFill>
              <a:srgbClr val="FF101F"/>
            </a:solidFill>
          </p:spPr>
        </p:sp>
        <p:sp>
          <p:nvSpPr>
            <p:cNvPr id="28" name="TextBox 28"/>
            <p:cNvSpPr txBox="1"/>
            <p:nvPr/>
          </p:nvSpPr>
          <p:spPr>
            <a:xfrm>
              <a:off x="0" y="-38100"/>
              <a:ext cx="511145" cy="316172"/>
            </a:xfrm>
            <a:prstGeom prst="rect">
              <a:avLst/>
            </a:prstGeom>
          </p:spPr>
          <p:txBody>
            <a:bodyPr lIns="50800" tIns="50800" rIns="50800" bIns="50800" rtlCol="0" anchor="ctr"/>
            <a:lstStyle/>
            <a:p>
              <a:pPr algn="ctr">
                <a:lnSpc>
                  <a:spcPts val="3359"/>
                </a:lnSpc>
              </a:pPr>
              <a:endParaRPr/>
            </a:p>
          </p:txBody>
        </p:sp>
      </p:grpSp>
      <p:sp>
        <p:nvSpPr>
          <p:cNvPr id="29" name="TextBox 29"/>
          <p:cNvSpPr txBox="1"/>
          <p:nvPr/>
        </p:nvSpPr>
        <p:spPr>
          <a:xfrm>
            <a:off x="14807326" y="3760329"/>
            <a:ext cx="1537822" cy="664396"/>
          </a:xfrm>
          <a:prstGeom prst="rect">
            <a:avLst/>
          </a:prstGeom>
        </p:spPr>
        <p:txBody>
          <a:bodyPr lIns="0" tIns="0" rIns="0" bIns="0" rtlCol="0" anchor="t">
            <a:spAutoFit/>
          </a:bodyPr>
          <a:lstStyle/>
          <a:p>
            <a:pPr marL="0" lvl="0" indent="0" algn="ctr">
              <a:lnSpc>
                <a:spcPts val="2754"/>
              </a:lnSpc>
              <a:spcBef>
                <a:spcPct val="0"/>
              </a:spcBef>
            </a:pPr>
            <a:r>
              <a:rPr lang="en-US" sz="1967">
                <a:solidFill>
                  <a:srgbClr val="000000"/>
                </a:solidFill>
                <a:latin typeface="Garet"/>
              </a:rPr>
              <a:t>Đặt lệnh bán</a:t>
            </a:r>
          </a:p>
        </p:txBody>
      </p:sp>
      <p:grpSp>
        <p:nvGrpSpPr>
          <p:cNvPr id="30" name="Group 30"/>
          <p:cNvGrpSpPr/>
          <p:nvPr/>
        </p:nvGrpSpPr>
        <p:grpSpPr>
          <a:xfrm>
            <a:off x="14877282" y="8634546"/>
            <a:ext cx="1940755" cy="1055806"/>
            <a:chOff x="0" y="0"/>
            <a:chExt cx="511145" cy="278072"/>
          </a:xfrm>
        </p:grpSpPr>
        <p:sp>
          <p:nvSpPr>
            <p:cNvPr id="31" name="Freeform 31"/>
            <p:cNvSpPr/>
            <p:nvPr/>
          </p:nvSpPr>
          <p:spPr>
            <a:xfrm>
              <a:off x="0" y="0"/>
              <a:ext cx="511145" cy="278072"/>
            </a:xfrm>
            <a:custGeom>
              <a:avLst/>
              <a:gdLst/>
              <a:ahLst/>
              <a:cxnLst/>
              <a:rect l="l" t="t" r="r" b="b"/>
              <a:pathLst>
                <a:path w="511145" h="278072">
                  <a:moveTo>
                    <a:pt x="0" y="0"/>
                  </a:moveTo>
                  <a:lnTo>
                    <a:pt x="511145" y="0"/>
                  </a:lnTo>
                  <a:lnTo>
                    <a:pt x="511145" y="278072"/>
                  </a:lnTo>
                  <a:lnTo>
                    <a:pt x="0" y="278072"/>
                  </a:lnTo>
                  <a:close/>
                </a:path>
              </a:pathLst>
            </a:custGeom>
            <a:solidFill>
              <a:srgbClr val="13BB1A"/>
            </a:solidFill>
          </p:spPr>
        </p:sp>
        <p:sp>
          <p:nvSpPr>
            <p:cNvPr id="32" name="TextBox 32"/>
            <p:cNvSpPr txBox="1"/>
            <p:nvPr/>
          </p:nvSpPr>
          <p:spPr>
            <a:xfrm>
              <a:off x="0" y="-38100"/>
              <a:ext cx="511145" cy="316172"/>
            </a:xfrm>
            <a:prstGeom prst="rect">
              <a:avLst/>
            </a:prstGeom>
          </p:spPr>
          <p:txBody>
            <a:bodyPr lIns="50800" tIns="50800" rIns="50800" bIns="50800" rtlCol="0" anchor="ctr"/>
            <a:lstStyle/>
            <a:p>
              <a:pPr algn="ctr">
                <a:lnSpc>
                  <a:spcPts val="3359"/>
                </a:lnSpc>
              </a:pPr>
              <a:endParaRPr/>
            </a:p>
          </p:txBody>
        </p:sp>
      </p:grpSp>
      <p:sp>
        <p:nvSpPr>
          <p:cNvPr id="33" name="TextBox 33"/>
          <p:cNvSpPr txBox="1"/>
          <p:nvPr/>
        </p:nvSpPr>
        <p:spPr>
          <a:xfrm>
            <a:off x="15039959" y="8830162"/>
            <a:ext cx="1537822" cy="664396"/>
          </a:xfrm>
          <a:prstGeom prst="rect">
            <a:avLst/>
          </a:prstGeom>
        </p:spPr>
        <p:txBody>
          <a:bodyPr lIns="0" tIns="0" rIns="0" bIns="0" rtlCol="0" anchor="t">
            <a:spAutoFit/>
          </a:bodyPr>
          <a:lstStyle/>
          <a:p>
            <a:pPr marL="0" lvl="0" indent="0" algn="ctr">
              <a:lnSpc>
                <a:spcPts val="2754"/>
              </a:lnSpc>
              <a:spcBef>
                <a:spcPct val="0"/>
              </a:spcBef>
            </a:pPr>
            <a:r>
              <a:rPr lang="en-US" sz="1967">
                <a:solidFill>
                  <a:srgbClr val="000000"/>
                </a:solidFill>
                <a:latin typeface="Garet"/>
              </a:rPr>
              <a:t>Đặt lệnh mua</a:t>
            </a:r>
          </a:p>
        </p:txBody>
      </p:sp>
      <p:sp>
        <p:nvSpPr>
          <p:cNvPr id="34" name="AutoShape 34"/>
          <p:cNvSpPr/>
          <p:nvPr/>
        </p:nvSpPr>
        <p:spPr>
          <a:xfrm>
            <a:off x="13257949" y="9169023"/>
            <a:ext cx="1619333" cy="0"/>
          </a:xfrm>
          <a:prstGeom prst="line">
            <a:avLst/>
          </a:prstGeom>
          <a:ln w="38100" cap="flat">
            <a:solidFill>
              <a:srgbClr val="000000"/>
            </a:solidFill>
            <a:prstDash val="solid"/>
            <a:headEnd type="none" w="sm" len="sm"/>
            <a:tailEnd type="triangle" w="lg" len="med"/>
          </a:ln>
        </p:spPr>
      </p:sp>
      <p:sp>
        <p:nvSpPr>
          <p:cNvPr id="35" name="AutoShape 35"/>
          <p:cNvSpPr/>
          <p:nvPr/>
        </p:nvSpPr>
        <p:spPr>
          <a:xfrm>
            <a:off x="2354701" y="6639528"/>
            <a:ext cx="1456104" cy="1939"/>
          </a:xfrm>
          <a:prstGeom prst="line">
            <a:avLst/>
          </a:prstGeom>
          <a:ln w="38100" cap="flat">
            <a:solidFill>
              <a:srgbClr val="000000"/>
            </a:solidFill>
            <a:prstDash val="solid"/>
            <a:headEnd type="none" w="sm" len="sm"/>
            <a:tailEnd type="none" w="sm" len="sm"/>
          </a:ln>
        </p:spPr>
      </p:sp>
      <p:grpSp>
        <p:nvGrpSpPr>
          <p:cNvPr id="36" name="Group 36"/>
          <p:cNvGrpSpPr/>
          <p:nvPr/>
        </p:nvGrpSpPr>
        <p:grpSpPr>
          <a:xfrm>
            <a:off x="473768" y="6125275"/>
            <a:ext cx="2169011" cy="1096941"/>
            <a:chOff x="0" y="0"/>
            <a:chExt cx="511145" cy="258503"/>
          </a:xfrm>
        </p:grpSpPr>
        <p:sp>
          <p:nvSpPr>
            <p:cNvPr id="37" name="Freeform 37"/>
            <p:cNvSpPr/>
            <p:nvPr/>
          </p:nvSpPr>
          <p:spPr>
            <a:xfrm>
              <a:off x="0" y="0"/>
              <a:ext cx="511145" cy="258503"/>
            </a:xfrm>
            <a:custGeom>
              <a:avLst/>
              <a:gdLst/>
              <a:ahLst/>
              <a:cxnLst/>
              <a:rect l="l" t="t" r="r" b="b"/>
              <a:pathLst>
                <a:path w="511145" h="258503">
                  <a:moveTo>
                    <a:pt x="0" y="0"/>
                  </a:moveTo>
                  <a:lnTo>
                    <a:pt x="511145" y="0"/>
                  </a:lnTo>
                  <a:lnTo>
                    <a:pt x="511145" y="258503"/>
                  </a:lnTo>
                  <a:lnTo>
                    <a:pt x="0" y="258503"/>
                  </a:lnTo>
                  <a:close/>
                </a:path>
              </a:pathLst>
            </a:custGeom>
            <a:solidFill>
              <a:srgbClr val="9F9F9F"/>
            </a:solidFill>
            <a:ln cap="sq">
              <a:noFill/>
              <a:prstDash val="solid"/>
              <a:miter/>
            </a:ln>
          </p:spPr>
        </p:sp>
        <p:sp>
          <p:nvSpPr>
            <p:cNvPr id="38" name="TextBox 38"/>
            <p:cNvSpPr txBox="1"/>
            <p:nvPr/>
          </p:nvSpPr>
          <p:spPr>
            <a:xfrm>
              <a:off x="0" y="-38100"/>
              <a:ext cx="511145" cy="296603"/>
            </a:xfrm>
            <a:prstGeom prst="rect">
              <a:avLst/>
            </a:prstGeom>
          </p:spPr>
          <p:txBody>
            <a:bodyPr lIns="56775" tIns="56775" rIns="56775" bIns="56775" rtlCol="0" anchor="ctr"/>
            <a:lstStyle/>
            <a:p>
              <a:pPr marL="0" lvl="0" indent="0" algn="ctr">
                <a:lnSpc>
                  <a:spcPts val="3359"/>
                </a:lnSpc>
                <a:spcBef>
                  <a:spcPct val="0"/>
                </a:spcBef>
              </a:pPr>
              <a:endParaRPr/>
            </a:p>
          </p:txBody>
        </p:sp>
      </p:grpSp>
      <p:sp>
        <p:nvSpPr>
          <p:cNvPr id="39" name="TextBox 39"/>
          <p:cNvSpPr txBox="1"/>
          <p:nvPr/>
        </p:nvSpPr>
        <p:spPr>
          <a:xfrm>
            <a:off x="669077" y="6323798"/>
            <a:ext cx="1718688" cy="748701"/>
          </a:xfrm>
          <a:prstGeom prst="rect">
            <a:avLst/>
          </a:prstGeom>
        </p:spPr>
        <p:txBody>
          <a:bodyPr lIns="0" tIns="0" rIns="0" bIns="0" rtlCol="0" anchor="t">
            <a:spAutoFit/>
          </a:bodyPr>
          <a:lstStyle/>
          <a:p>
            <a:pPr marL="0" lvl="0" indent="0" algn="ctr">
              <a:lnSpc>
                <a:spcPts val="3078"/>
              </a:lnSpc>
              <a:spcBef>
                <a:spcPct val="0"/>
              </a:spcBef>
            </a:pPr>
            <a:r>
              <a:rPr lang="en-US" sz="2199">
                <a:solidFill>
                  <a:srgbClr val="000000"/>
                </a:solidFill>
                <a:latin typeface="Garet"/>
              </a:rPr>
              <a:t>Giá đóng cửa</a:t>
            </a:r>
          </a:p>
        </p:txBody>
      </p:sp>
      <p:sp>
        <p:nvSpPr>
          <p:cNvPr id="40" name="AutoShape 40"/>
          <p:cNvSpPr/>
          <p:nvPr/>
        </p:nvSpPr>
        <p:spPr>
          <a:xfrm>
            <a:off x="3900786" y="4139796"/>
            <a:ext cx="0" cy="5091936"/>
          </a:xfrm>
          <a:prstGeom prst="line">
            <a:avLst/>
          </a:prstGeom>
          <a:ln w="38100" cap="flat">
            <a:solidFill>
              <a:srgbClr val="000000"/>
            </a:solidFill>
            <a:prstDash val="solid"/>
            <a:headEnd type="none" w="sm" len="sm"/>
            <a:tailEnd type="none" w="sm" len="sm"/>
          </a:ln>
        </p:spPr>
      </p:sp>
      <p:sp>
        <p:nvSpPr>
          <p:cNvPr id="41" name="AutoShape 41"/>
          <p:cNvSpPr/>
          <p:nvPr/>
        </p:nvSpPr>
        <p:spPr>
          <a:xfrm>
            <a:off x="3918295" y="9231732"/>
            <a:ext cx="1600329" cy="0"/>
          </a:xfrm>
          <a:prstGeom prst="line">
            <a:avLst/>
          </a:prstGeom>
          <a:ln w="38100" cap="flat">
            <a:solidFill>
              <a:srgbClr val="000000"/>
            </a:solidFill>
            <a:prstDash val="solid"/>
            <a:headEnd type="none" w="sm" len="sm"/>
            <a:tailEnd type="triangle" w="lg" len="med"/>
          </a:ln>
        </p:spPr>
      </p:sp>
      <p:sp>
        <p:nvSpPr>
          <p:cNvPr id="42" name="AutoShape 42"/>
          <p:cNvSpPr/>
          <p:nvPr/>
        </p:nvSpPr>
        <p:spPr>
          <a:xfrm>
            <a:off x="3882110" y="4115757"/>
            <a:ext cx="1636234" cy="24039"/>
          </a:xfrm>
          <a:prstGeom prst="line">
            <a:avLst/>
          </a:prstGeom>
          <a:ln w="38100" cap="flat">
            <a:solidFill>
              <a:srgbClr val="000000"/>
            </a:solidFill>
            <a:prstDash val="solid"/>
            <a:headEnd type="none" w="sm" len="sm"/>
            <a:tailEnd type="triangle" w="lg" len="med"/>
          </a:ln>
        </p:spPr>
      </p:sp>
      <p:sp>
        <p:nvSpPr>
          <p:cNvPr id="43" name="AutoShape 43"/>
          <p:cNvSpPr/>
          <p:nvPr/>
        </p:nvSpPr>
        <p:spPr>
          <a:xfrm>
            <a:off x="3330508" y="6641467"/>
            <a:ext cx="551602" cy="0"/>
          </a:xfrm>
          <a:prstGeom prst="line">
            <a:avLst/>
          </a:prstGeom>
          <a:ln w="38100" cap="flat">
            <a:solidFill>
              <a:srgbClr val="000000"/>
            </a:solidFill>
            <a:prstDash val="solid"/>
            <a:headEnd type="none" w="sm" len="sm"/>
            <a:tailEnd type="none" w="sm" len="sm"/>
          </a:ln>
        </p:spPr>
      </p:sp>
      <p:grpSp>
        <p:nvGrpSpPr>
          <p:cNvPr id="44" name="Group 44"/>
          <p:cNvGrpSpPr/>
          <p:nvPr/>
        </p:nvGrpSpPr>
        <p:grpSpPr>
          <a:xfrm>
            <a:off x="10881775" y="3092435"/>
            <a:ext cx="2388776" cy="2028759"/>
            <a:chOff x="0" y="0"/>
            <a:chExt cx="812800" cy="690302"/>
          </a:xfrm>
        </p:grpSpPr>
        <p:sp>
          <p:nvSpPr>
            <p:cNvPr id="45" name="Freeform 45"/>
            <p:cNvSpPr/>
            <p:nvPr/>
          </p:nvSpPr>
          <p:spPr>
            <a:xfrm>
              <a:off x="0" y="0"/>
              <a:ext cx="812800" cy="690302"/>
            </a:xfrm>
            <a:custGeom>
              <a:avLst/>
              <a:gdLst/>
              <a:ahLst/>
              <a:cxnLst/>
              <a:rect l="l" t="t" r="r" b="b"/>
              <a:pathLst>
                <a:path w="812800" h="690302">
                  <a:moveTo>
                    <a:pt x="406400" y="0"/>
                  </a:moveTo>
                  <a:lnTo>
                    <a:pt x="812800" y="345151"/>
                  </a:lnTo>
                  <a:lnTo>
                    <a:pt x="406400" y="690302"/>
                  </a:lnTo>
                  <a:lnTo>
                    <a:pt x="0" y="345151"/>
                  </a:lnTo>
                  <a:lnTo>
                    <a:pt x="406400" y="0"/>
                  </a:lnTo>
                  <a:close/>
                </a:path>
              </a:pathLst>
            </a:custGeom>
            <a:solidFill>
              <a:srgbClr val="4998D1"/>
            </a:solidFill>
          </p:spPr>
        </p:sp>
        <p:sp>
          <p:nvSpPr>
            <p:cNvPr id="46" name="TextBox 46"/>
            <p:cNvSpPr txBox="1"/>
            <p:nvPr/>
          </p:nvSpPr>
          <p:spPr>
            <a:xfrm>
              <a:off x="139700" y="80546"/>
              <a:ext cx="533400" cy="491110"/>
            </a:xfrm>
            <a:prstGeom prst="rect">
              <a:avLst/>
            </a:prstGeom>
          </p:spPr>
          <p:txBody>
            <a:bodyPr lIns="46831" tIns="46831" rIns="46831" bIns="46831" rtlCol="0" anchor="ctr"/>
            <a:lstStyle/>
            <a:p>
              <a:pPr algn="ctr">
                <a:lnSpc>
                  <a:spcPts val="3360"/>
                </a:lnSpc>
              </a:pPr>
              <a:endParaRPr/>
            </a:p>
          </p:txBody>
        </p:sp>
      </p:grpSp>
      <p:sp>
        <p:nvSpPr>
          <p:cNvPr id="47" name="TextBox 47"/>
          <p:cNvSpPr txBox="1"/>
          <p:nvPr/>
        </p:nvSpPr>
        <p:spPr>
          <a:xfrm>
            <a:off x="11224460" y="3868689"/>
            <a:ext cx="1703407" cy="355618"/>
          </a:xfrm>
          <a:prstGeom prst="rect">
            <a:avLst/>
          </a:prstGeom>
        </p:spPr>
        <p:txBody>
          <a:bodyPr lIns="0" tIns="0" rIns="0" bIns="0" rtlCol="0" anchor="t">
            <a:spAutoFit/>
          </a:bodyPr>
          <a:lstStyle/>
          <a:p>
            <a:pPr marL="0" lvl="0" indent="0" algn="ctr">
              <a:lnSpc>
                <a:spcPts val="2867"/>
              </a:lnSpc>
              <a:spcBef>
                <a:spcPct val="0"/>
              </a:spcBef>
            </a:pPr>
            <a:r>
              <a:rPr lang="en-US" sz="2048" u="none" strike="noStrike">
                <a:solidFill>
                  <a:srgbClr val="000000"/>
                </a:solidFill>
                <a:latin typeface="Garet"/>
              </a:rPr>
              <a:t>Lớn hơn</a:t>
            </a:r>
          </a:p>
        </p:txBody>
      </p:sp>
      <p:grpSp>
        <p:nvGrpSpPr>
          <p:cNvPr id="48" name="Group 48"/>
          <p:cNvGrpSpPr/>
          <p:nvPr/>
        </p:nvGrpSpPr>
        <p:grpSpPr>
          <a:xfrm>
            <a:off x="5511693" y="3588205"/>
            <a:ext cx="2582475" cy="1055109"/>
            <a:chOff x="0" y="0"/>
            <a:chExt cx="680158" cy="277889"/>
          </a:xfrm>
        </p:grpSpPr>
        <p:sp>
          <p:nvSpPr>
            <p:cNvPr id="49" name="Freeform 49"/>
            <p:cNvSpPr/>
            <p:nvPr/>
          </p:nvSpPr>
          <p:spPr>
            <a:xfrm>
              <a:off x="0" y="0"/>
              <a:ext cx="680158" cy="277889"/>
            </a:xfrm>
            <a:custGeom>
              <a:avLst/>
              <a:gdLst/>
              <a:ahLst/>
              <a:cxnLst/>
              <a:rect l="l" t="t" r="r" b="b"/>
              <a:pathLst>
                <a:path w="680158" h="277889">
                  <a:moveTo>
                    <a:pt x="0" y="0"/>
                  </a:moveTo>
                  <a:lnTo>
                    <a:pt x="680158" y="0"/>
                  </a:lnTo>
                  <a:lnTo>
                    <a:pt x="680158" y="277889"/>
                  </a:lnTo>
                  <a:lnTo>
                    <a:pt x="0" y="277889"/>
                  </a:lnTo>
                  <a:close/>
                </a:path>
              </a:pathLst>
            </a:custGeom>
            <a:solidFill>
              <a:srgbClr val="9F9F9F"/>
            </a:solidFill>
            <a:ln cap="sq">
              <a:noFill/>
              <a:prstDash val="solid"/>
              <a:miter/>
            </a:ln>
          </p:spPr>
        </p:sp>
        <p:sp>
          <p:nvSpPr>
            <p:cNvPr id="50" name="TextBox 50"/>
            <p:cNvSpPr txBox="1"/>
            <p:nvPr/>
          </p:nvSpPr>
          <p:spPr>
            <a:xfrm>
              <a:off x="0" y="-38100"/>
              <a:ext cx="680158" cy="315989"/>
            </a:xfrm>
            <a:prstGeom prst="rect">
              <a:avLst/>
            </a:prstGeom>
          </p:spPr>
          <p:txBody>
            <a:bodyPr lIns="50800" tIns="50800" rIns="50800" bIns="50800" rtlCol="0" anchor="ctr"/>
            <a:lstStyle/>
            <a:p>
              <a:pPr marL="0" lvl="0" indent="0" algn="ctr">
                <a:lnSpc>
                  <a:spcPts val="3359"/>
                </a:lnSpc>
                <a:spcBef>
                  <a:spcPct val="0"/>
                </a:spcBef>
              </a:pPr>
              <a:endParaRPr/>
            </a:p>
          </p:txBody>
        </p:sp>
      </p:grpSp>
      <p:sp>
        <p:nvSpPr>
          <p:cNvPr id="51" name="TextBox 51"/>
          <p:cNvSpPr txBox="1"/>
          <p:nvPr/>
        </p:nvSpPr>
        <p:spPr>
          <a:xfrm>
            <a:off x="5865142" y="3696026"/>
            <a:ext cx="1847759" cy="763270"/>
          </a:xfrm>
          <a:prstGeom prst="rect">
            <a:avLst/>
          </a:prstGeom>
        </p:spPr>
        <p:txBody>
          <a:bodyPr lIns="0" tIns="0" rIns="0" bIns="0" rtlCol="0" anchor="t">
            <a:spAutoFit/>
          </a:bodyPr>
          <a:lstStyle/>
          <a:p>
            <a:pPr algn="ctr">
              <a:lnSpc>
                <a:spcPts val="3079"/>
              </a:lnSpc>
              <a:spcBef>
                <a:spcPct val="0"/>
              </a:spcBef>
            </a:pPr>
            <a:r>
              <a:rPr lang="en-US" sz="2199">
                <a:solidFill>
                  <a:srgbClr val="000000"/>
                </a:solidFill>
                <a:latin typeface="Garet"/>
              </a:rPr>
              <a:t>Dải Bollinger Bands trên</a:t>
            </a:r>
          </a:p>
        </p:txBody>
      </p:sp>
      <p:grpSp>
        <p:nvGrpSpPr>
          <p:cNvPr id="52" name="Group 52"/>
          <p:cNvGrpSpPr/>
          <p:nvPr/>
        </p:nvGrpSpPr>
        <p:grpSpPr>
          <a:xfrm>
            <a:off x="11028445" y="5901543"/>
            <a:ext cx="2095437" cy="1741606"/>
            <a:chOff x="0" y="0"/>
            <a:chExt cx="551885" cy="458694"/>
          </a:xfrm>
        </p:grpSpPr>
        <p:sp>
          <p:nvSpPr>
            <p:cNvPr id="53" name="Freeform 53"/>
            <p:cNvSpPr/>
            <p:nvPr/>
          </p:nvSpPr>
          <p:spPr>
            <a:xfrm>
              <a:off x="0" y="0"/>
              <a:ext cx="551885" cy="458694"/>
            </a:xfrm>
            <a:custGeom>
              <a:avLst/>
              <a:gdLst/>
              <a:ahLst/>
              <a:cxnLst/>
              <a:rect l="l" t="t" r="r" b="b"/>
              <a:pathLst>
                <a:path w="551885" h="458694">
                  <a:moveTo>
                    <a:pt x="0" y="0"/>
                  </a:moveTo>
                  <a:lnTo>
                    <a:pt x="551885" y="0"/>
                  </a:lnTo>
                  <a:lnTo>
                    <a:pt x="551885" y="458694"/>
                  </a:lnTo>
                  <a:lnTo>
                    <a:pt x="0" y="458694"/>
                  </a:lnTo>
                  <a:close/>
                </a:path>
              </a:pathLst>
            </a:custGeom>
            <a:solidFill>
              <a:srgbClr val="9F9F9F"/>
            </a:solidFill>
            <a:ln cap="sq">
              <a:noFill/>
              <a:prstDash val="solid"/>
              <a:miter/>
            </a:ln>
          </p:spPr>
        </p:sp>
        <p:sp>
          <p:nvSpPr>
            <p:cNvPr id="54" name="TextBox 54"/>
            <p:cNvSpPr txBox="1"/>
            <p:nvPr/>
          </p:nvSpPr>
          <p:spPr>
            <a:xfrm>
              <a:off x="0" y="-38100"/>
              <a:ext cx="551885" cy="496794"/>
            </a:xfrm>
            <a:prstGeom prst="rect">
              <a:avLst/>
            </a:prstGeom>
          </p:spPr>
          <p:txBody>
            <a:bodyPr lIns="50800" tIns="50800" rIns="50800" bIns="50800" rtlCol="0" anchor="ctr"/>
            <a:lstStyle/>
            <a:p>
              <a:pPr marL="0" lvl="0" indent="0" algn="ctr">
                <a:lnSpc>
                  <a:spcPts val="3359"/>
                </a:lnSpc>
                <a:spcBef>
                  <a:spcPct val="0"/>
                </a:spcBef>
              </a:pPr>
              <a:endParaRPr/>
            </a:p>
          </p:txBody>
        </p:sp>
      </p:grpSp>
      <p:sp>
        <p:nvSpPr>
          <p:cNvPr id="55" name="TextBox 55"/>
          <p:cNvSpPr txBox="1"/>
          <p:nvPr/>
        </p:nvSpPr>
        <p:spPr>
          <a:xfrm>
            <a:off x="11204088" y="6097159"/>
            <a:ext cx="1660389" cy="1350196"/>
          </a:xfrm>
          <a:prstGeom prst="rect">
            <a:avLst/>
          </a:prstGeom>
        </p:spPr>
        <p:txBody>
          <a:bodyPr lIns="0" tIns="0" rIns="0" bIns="0" rtlCol="0" anchor="t">
            <a:spAutoFit/>
          </a:bodyPr>
          <a:lstStyle/>
          <a:p>
            <a:pPr marL="0" lvl="0" indent="0" algn="ctr">
              <a:lnSpc>
                <a:spcPts val="2754"/>
              </a:lnSpc>
              <a:spcBef>
                <a:spcPct val="0"/>
              </a:spcBef>
            </a:pPr>
            <a:r>
              <a:rPr lang="en-US" sz="1967" u="none" strike="noStrike">
                <a:solidFill>
                  <a:srgbClr val="000000"/>
                </a:solidFill>
                <a:latin typeface="Garet"/>
              </a:rPr>
              <a:t>Không đưa tín hiệu (Hoặc Hold nếu đã mua)</a:t>
            </a:r>
          </a:p>
        </p:txBody>
      </p:sp>
      <p:sp>
        <p:nvSpPr>
          <p:cNvPr id="56" name="AutoShape 56"/>
          <p:cNvSpPr/>
          <p:nvPr/>
        </p:nvSpPr>
        <p:spPr>
          <a:xfrm>
            <a:off x="12056829" y="5102027"/>
            <a:ext cx="0" cy="784513"/>
          </a:xfrm>
          <a:prstGeom prst="line">
            <a:avLst/>
          </a:prstGeom>
          <a:ln w="38100" cap="flat">
            <a:solidFill>
              <a:srgbClr val="000000"/>
            </a:solidFill>
            <a:prstDash val="solid"/>
            <a:headEnd type="none" w="sm" len="sm"/>
            <a:tailEnd type="triangle" w="lg" len="med"/>
          </a:ln>
        </p:spPr>
      </p:sp>
      <p:sp>
        <p:nvSpPr>
          <p:cNvPr id="57" name="TextBox 57"/>
          <p:cNvSpPr txBox="1"/>
          <p:nvPr/>
        </p:nvSpPr>
        <p:spPr>
          <a:xfrm>
            <a:off x="12379558" y="4886015"/>
            <a:ext cx="542346" cy="543704"/>
          </a:xfrm>
          <a:prstGeom prst="rect">
            <a:avLst/>
          </a:prstGeom>
        </p:spPr>
        <p:txBody>
          <a:bodyPr lIns="0" tIns="0" rIns="0" bIns="0" rtlCol="0" anchor="t">
            <a:spAutoFit/>
          </a:bodyPr>
          <a:lstStyle/>
          <a:p>
            <a:pPr marL="0" lvl="0" indent="0" algn="ctr">
              <a:lnSpc>
                <a:spcPts val="4596"/>
              </a:lnSpc>
              <a:spcBef>
                <a:spcPct val="0"/>
              </a:spcBef>
            </a:pPr>
            <a:r>
              <a:rPr lang="en-US" sz="3283">
                <a:solidFill>
                  <a:srgbClr val="000000"/>
                </a:solidFill>
                <a:latin typeface="Clear Sans"/>
              </a:rPr>
              <a:t>S</a:t>
            </a:r>
          </a:p>
        </p:txBody>
      </p:sp>
      <p:sp>
        <p:nvSpPr>
          <p:cNvPr id="58" name="AutoShape 58"/>
          <p:cNvSpPr/>
          <p:nvPr/>
        </p:nvSpPr>
        <p:spPr>
          <a:xfrm flipH="1" flipV="1">
            <a:off x="12079067" y="7643148"/>
            <a:ext cx="284" cy="784506"/>
          </a:xfrm>
          <a:prstGeom prst="line">
            <a:avLst/>
          </a:prstGeom>
          <a:ln w="38100" cap="flat">
            <a:solidFill>
              <a:srgbClr val="000000"/>
            </a:solidFill>
            <a:prstDash val="solid"/>
            <a:headEnd type="none" w="sm" len="sm"/>
            <a:tailEnd type="triangle" w="lg" len="med"/>
          </a:ln>
        </p:spPr>
      </p:sp>
      <p:sp>
        <p:nvSpPr>
          <p:cNvPr id="59" name="TextBox 59"/>
          <p:cNvSpPr txBox="1"/>
          <p:nvPr/>
        </p:nvSpPr>
        <p:spPr>
          <a:xfrm rot="-10800000">
            <a:off x="12098401" y="7669267"/>
            <a:ext cx="542346" cy="543704"/>
          </a:xfrm>
          <a:prstGeom prst="rect">
            <a:avLst/>
          </a:prstGeom>
        </p:spPr>
        <p:txBody>
          <a:bodyPr lIns="0" tIns="0" rIns="0" bIns="0" rtlCol="0" anchor="t">
            <a:spAutoFit/>
          </a:bodyPr>
          <a:lstStyle/>
          <a:p>
            <a:pPr marL="0" lvl="0" indent="0" algn="ctr">
              <a:lnSpc>
                <a:spcPts val="4596"/>
              </a:lnSpc>
              <a:spcBef>
                <a:spcPct val="0"/>
              </a:spcBef>
            </a:pPr>
            <a:r>
              <a:rPr lang="en-US" sz="3283">
                <a:solidFill>
                  <a:srgbClr val="000000"/>
                </a:solidFill>
                <a:latin typeface="Clear Sans"/>
              </a:rPr>
              <a:t>S</a:t>
            </a:r>
          </a:p>
        </p:txBody>
      </p:sp>
      <p:sp>
        <p:nvSpPr>
          <p:cNvPr id="60" name="AutoShape 60"/>
          <p:cNvSpPr/>
          <p:nvPr/>
        </p:nvSpPr>
        <p:spPr>
          <a:xfrm>
            <a:off x="7875266" y="9212847"/>
            <a:ext cx="3006510" cy="0"/>
          </a:xfrm>
          <a:prstGeom prst="line">
            <a:avLst/>
          </a:prstGeom>
          <a:ln w="38100" cap="flat">
            <a:solidFill>
              <a:srgbClr val="000000"/>
            </a:solidFill>
            <a:prstDash val="solid"/>
            <a:headEnd type="none" w="sm" len="sm"/>
            <a:tailEnd type="triangle" w="lg" len="med"/>
          </a:ln>
        </p:spPr>
      </p:sp>
      <p:grpSp>
        <p:nvGrpSpPr>
          <p:cNvPr id="61" name="Group 61"/>
          <p:cNvGrpSpPr/>
          <p:nvPr/>
        </p:nvGrpSpPr>
        <p:grpSpPr>
          <a:xfrm>
            <a:off x="5518624" y="8730746"/>
            <a:ext cx="2582475" cy="1055109"/>
            <a:chOff x="0" y="0"/>
            <a:chExt cx="680158" cy="277889"/>
          </a:xfrm>
        </p:grpSpPr>
        <p:sp>
          <p:nvSpPr>
            <p:cNvPr id="62" name="Freeform 62"/>
            <p:cNvSpPr/>
            <p:nvPr/>
          </p:nvSpPr>
          <p:spPr>
            <a:xfrm>
              <a:off x="0" y="0"/>
              <a:ext cx="680158" cy="277889"/>
            </a:xfrm>
            <a:custGeom>
              <a:avLst/>
              <a:gdLst/>
              <a:ahLst/>
              <a:cxnLst/>
              <a:rect l="l" t="t" r="r" b="b"/>
              <a:pathLst>
                <a:path w="680158" h="277889">
                  <a:moveTo>
                    <a:pt x="0" y="0"/>
                  </a:moveTo>
                  <a:lnTo>
                    <a:pt x="680158" y="0"/>
                  </a:lnTo>
                  <a:lnTo>
                    <a:pt x="680158" y="277889"/>
                  </a:lnTo>
                  <a:lnTo>
                    <a:pt x="0" y="277889"/>
                  </a:lnTo>
                  <a:close/>
                </a:path>
              </a:pathLst>
            </a:custGeom>
            <a:solidFill>
              <a:srgbClr val="9F9F9F"/>
            </a:solidFill>
            <a:ln cap="sq">
              <a:noFill/>
              <a:prstDash val="solid"/>
              <a:miter/>
            </a:ln>
          </p:spPr>
        </p:sp>
        <p:sp>
          <p:nvSpPr>
            <p:cNvPr id="63" name="TextBox 63"/>
            <p:cNvSpPr txBox="1"/>
            <p:nvPr/>
          </p:nvSpPr>
          <p:spPr>
            <a:xfrm>
              <a:off x="0" y="-38100"/>
              <a:ext cx="680158" cy="315989"/>
            </a:xfrm>
            <a:prstGeom prst="rect">
              <a:avLst/>
            </a:prstGeom>
          </p:spPr>
          <p:txBody>
            <a:bodyPr lIns="50800" tIns="50800" rIns="50800" bIns="50800" rtlCol="0" anchor="ctr"/>
            <a:lstStyle/>
            <a:p>
              <a:pPr marL="0" lvl="0" indent="0" algn="ctr">
                <a:lnSpc>
                  <a:spcPts val="3359"/>
                </a:lnSpc>
                <a:spcBef>
                  <a:spcPct val="0"/>
                </a:spcBef>
              </a:pPr>
              <a:endParaRPr/>
            </a:p>
          </p:txBody>
        </p:sp>
      </p:grpSp>
      <p:sp>
        <p:nvSpPr>
          <p:cNvPr id="64" name="TextBox 64"/>
          <p:cNvSpPr txBox="1"/>
          <p:nvPr/>
        </p:nvSpPr>
        <p:spPr>
          <a:xfrm>
            <a:off x="5872353" y="8857615"/>
            <a:ext cx="1847759" cy="763270"/>
          </a:xfrm>
          <a:prstGeom prst="rect">
            <a:avLst/>
          </a:prstGeom>
        </p:spPr>
        <p:txBody>
          <a:bodyPr lIns="0" tIns="0" rIns="0" bIns="0" rtlCol="0" anchor="t">
            <a:spAutoFit/>
          </a:bodyPr>
          <a:lstStyle/>
          <a:p>
            <a:pPr algn="ctr">
              <a:lnSpc>
                <a:spcPts val="3079"/>
              </a:lnSpc>
              <a:spcBef>
                <a:spcPct val="0"/>
              </a:spcBef>
            </a:pPr>
            <a:r>
              <a:rPr lang="en-US" sz="2199">
                <a:solidFill>
                  <a:srgbClr val="000000"/>
                </a:solidFill>
                <a:latin typeface="Garet"/>
              </a:rPr>
              <a:t>Dải Bollinger Bands dưới</a:t>
            </a:r>
          </a:p>
        </p:txBody>
      </p:sp>
      <p:grpSp>
        <p:nvGrpSpPr>
          <p:cNvPr id="65" name="Group 65"/>
          <p:cNvGrpSpPr/>
          <p:nvPr/>
        </p:nvGrpSpPr>
        <p:grpSpPr>
          <a:xfrm>
            <a:off x="10894377" y="8165345"/>
            <a:ext cx="2363572" cy="2007355"/>
            <a:chOff x="0" y="0"/>
            <a:chExt cx="812800" cy="690302"/>
          </a:xfrm>
        </p:grpSpPr>
        <p:sp>
          <p:nvSpPr>
            <p:cNvPr id="66" name="Freeform 66"/>
            <p:cNvSpPr/>
            <p:nvPr/>
          </p:nvSpPr>
          <p:spPr>
            <a:xfrm>
              <a:off x="0" y="0"/>
              <a:ext cx="812800" cy="690302"/>
            </a:xfrm>
            <a:custGeom>
              <a:avLst/>
              <a:gdLst/>
              <a:ahLst/>
              <a:cxnLst/>
              <a:rect l="l" t="t" r="r" b="b"/>
              <a:pathLst>
                <a:path w="812800" h="690302">
                  <a:moveTo>
                    <a:pt x="406400" y="0"/>
                  </a:moveTo>
                  <a:lnTo>
                    <a:pt x="812800" y="345151"/>
                  </a:lnTo>
                  <a:lnTo>
                    <a:pt x="406400" y="690302"/>
                  </a:lnTo>
                  <a:lnTo>
                    <a:pt x="0" y="345151"/>
                  </a:lnTo>
                  <a:lnTo>
                    <a:pt x="406400" y="0"/>
                  </a:lnTo>
                  <a:close/>
                </a:path>
              </a:pathLst>
            </a:custGeom>
            <a:solidFill>
              <a:srgbClr val="4998D1"/>
            </a:solidFill>
          </p:spPr>
        </p:sp>
        <p:sp>
          <p:nvSpPr>
            <p:cNvPr id="67" name="TextBox 67"/>
            <p:cNvSpPr txBox="1"/>
            <p:nvPr/>
          </p:nvSpPr>
          <p:spPr>
            <a:xfrm>
              <a:off x="139700" y="80546"/>
              <a:ext cx="533400" cy="491110"/>
            </a:xfrm>
            <a:prstGeom prst="rect">
              <a:avLst/>
            </a:prstGeom>
          </p:spPr>
          <p:txBody>
            <a:bodyPr lIns="46337" tIns="46337" rIns="46337" bIns="46337" rtlCol="0" anchor="ctr"/>
            <a:lstStyle/>
            <a:p>
              <a:pPr algn="ctr">
                <a:lnSpc>
                  <a:spcPts val="3360"/>
                </a:lnSpc>
              </a:pPr>
              <a:endParaRPr/>
            </a:p>
          </p:txBody>
        </p:sp>
      </p:grpSp>
      <p:sp>
        <p:nvSpPr>
          <p:cNvPr id="68" name="TextBox 68"/>
          <p:cNvSpPr txBox="1"/>
          <p:nvPr/>
        </p:nvSpPr>
        <p:spPr>
          <a:xfrm>
            <a:off x="11233446" y="8932906"/>
            <a:ext cx="1685435" cy="352369"/>
          </a:xfrm>
          <a:prstGeom prst="rect">
            <a:avLst/>
          </a:prstGeom>
        </p:spPr>
        <p:txBody>
          <a:bodyPr lIns="0" tIns="0" rIns="0" bIns="0" rtlCol="0" anchor="t">
            <a:spAutoFit/>
          </a:bodyPr>
          <a:lstStyle/>
          <a:p>
            <a:pPr marL="0" lvl="0" indent="0" algn="ctr">
              <a:lnSpc>
                <a:spcPts val="2837"/>
              </a:lnSpc>
              <a:spcBef>
                <a:spcPct val="0"/>
              </a:spcBef>
            </a:pPr>
            <a:r>
              <a:rPr lang="en-US" sz="2026">
                <a:solidFill>
                  <a:srgbClr val="000000"/>
                </a:solidFill>
                <a:latin typeface="Garet"/>
              </a:rPr>
              <a:t>Nhỏ hơn</a:t>
            </a:r>
          </a:p>
        </p:txBody>
      </p:sp>
      <p:sp>
        <p:nvSpPr>
          <p:cNvPr id="69" name="TextBox 69"/>
          <p:cNvSpPr txBox="1"/>
          <p:nvPr/>
        </p:nvSpPr>
        <p:spPr>
          <a:xfrm>
            <a:off x="12921904" y="3269049"/>
            <a:ext cx="542346" cy="543704"/>
          </a:xfrm>
          <a:prstGeom prst="rect">
            <a:avLst/>
          </a:prstGeom>
        </p:spPr>
        <p:txBody>
          <a:bodyPr lIns="0" tIns="0" rIns="0" bIns="0" rtlCol="0" anchor="t">
            <a:spAutoFit/>
          </a:bodyPr>
          <a:lstStyle/>
          <a:p>
            <a:pPr marL="0" lvl="0" indent="0" algn="ctr">
              <a:lnSpc>
                <a:spcPts val="4596"/>
              </a:lnSpc>
              <a:spcBef>
                <a:spcPct val="0"/>
              </a:spcBef>
            </a:pPr>
            <a:r>
              <a:rPr lang="en-US" sz="3283">
                <a:solidFill>
                  <a:srgbClr val="000000"/>
                </a:solidFill>
                <a:latin typeface="Clear Sans"/>
              </a:rPr>
              <a:t>Đ</a:t>
            </a:r>
          </a:p>
        </p:txBody>
      </p:sp>
      <p:sp>
        <p:nvSpPr>
          <p:cNvPr id="70" name="TextBox 70"/>
          <p:cNvSpPr txBox="1"/>
          <p:nvPr/>
        </p:nvSpPr>
        <p:spPr>
          <a:xfrm>
            <a:off x="13123882" y="8380029"/>
            <a:ext cx="542346" cy="543704"/>
          </a:xfrm>
          <a:prstGeom prst="rect">
            <a:avLst/>
          </a:prstGeom>
        </p:spPr>
        <p:txBody>
          <a:bodyPr lIns="0" tIns="0" rIns="0" bIns="0" rtlCol="0" anchor="t">
            <a:spAutoFit/>
          </a:bodyPr>
          <a:lstStyle/>
          <a:p>
            <a:pPr marL="0" lvl="0" indent="0" algn="ctr">
              <a:lnSpc>
                <a:spcPts val="4596"/>
              </a:lnSpc>
              <a:spcBef>
                <a:spcPct val="0"/>
              </a:spcBef>
            </a:pPr>
            <a:r>
              <a:rPr lang="en-US" sz="3283">
                <a:solidFill>
                  <a:srgbClr val="000000"/>
                </a:solidFill>
                <a:latin typeface="Clear Sans"/>
              </a:rPr>
              <a:t>Đ</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352</TotalTime>
  <Words>1619</Words>
  <Application>Microsoft Office PowerPoint</Application>
  <PresentationFormat>Custom</PresentationFormat>
  <Paragraphs>219</Paragraphs>
  <Slides>25</Slides>
  <Notes>0</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25</vt:i4>
      </vt:variant>
    </vt:vector>
  </HeadingPairs>
  <TitlesOfParts>
    <vt:vector size="40" baseType="lpstr">
      <vt:lpstr>Clear Sans Bold</vt:lpstr>
      <vt:lpstr>Clear Sans</vt:lpstr>
      <vt:lpstr>Garet</vt:lpstr>
      <vt:lpstr>Telegraf Bold</vt:lpstr>
      <vt:lpstr>Tomorrow</vt:lpstr>
      <vt:lpstr>Telegraf</vt:lpstr>
      <vt:lpstr>Calibri</vt:lpstr>
      <vt:lpstr>Arial</vt:lpstr>
      <vt:lpstr>Garet Light</vt:lpstr>
      <vt:lpstr>Montserrat Bold</vt:lpstr>
      <vt:lpstr>Montserrat</vt:lpstr>
      <vt:lpstr>Montserrat Italics</vt:lpstr>
      <vt:lpstr>Francois One</vt:lpstr>
      <vt:lpstr>Arimo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Gray Black Simple Technology Presentation</dc:title>
  <cp:lastModifiedBy>Cường Phùng Thái</cp:lastModifiedBy>
  <cp:revision>5</cp:revision>
  <dcterms:created xsi:type="dcterms:W3CDTF">2006-08-16T00:00:00Z</dcterms:created>
  <dcterms:modified xsi:type="dcterms:W3CDTF">2024-04-20T15:01:01Z</dcterms:modified>
  <dc:identifier>DAGCyG_F1U4</dc:identifier>
</cp:coreProperties>
</file>

<file path=docProps/thumbnail.jpeg>
</file>